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57" r:id="rId4"/>
    <p:sldId id="258" r:id="rId5"/>
    <p:sldId id="262" r:id="rId6"/>
    <p:sldId id="265" r:id="rId7"/>
    <p:sldId id="266" r:id="rId8"/>
    <p:sldId id="267" r:id="rId9"/>
    <p:sldId id="268" r:id="rId10"/>
    <p:sldId id="264" r:id="rId11"/>
    <p:sldId id="269" r:id="rId12"/>
    <p:sldId id="271" r:id="rId13"/>
    <p:sldId id="275" r:id="rId14"/>
    <p:sldId id="270" r:id="rId15"/>
    <p:sldId id="272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3">
          <p15:clr>
            <a:srgbClr val="A4A3A4"/>
          </p15:clr>
        </p15:guide>
        <p15:guide id="2" pos="28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D60C"/>
    <a:srgbClr val="F024EE"/>
    <a:srgbClr val="1D4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55" autoAdjust="0"/>
  </p:normalViewPr>
  <p:slideViewPr>
    <p:cSldViewPr>
      <p:cViewPr varScale="1">
        <p:scale>
          <a:sx n="65" d="100"/>
          <a:sy n="65" d="100"/>
        </p:scale>
        <p:origin x="640" y="40"/>
      </p:cViewPr>
      <p:guideLst>
        <p:guide orient="horz" pos="226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552F3-35DD-4205-87DE-022C4350367E}" type="slidenum">
              <a:rPr lang="it-IT" smtClean="0"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 userDrawn="1"/>
        </p:nvCxnSpPr>
        <p:spPr>
          <a:xfrm>
            <a:off x="0" y="6093296"/>
            <a:ext cx="9180512" cy="0"/>
          </a:xfrm>
          <a:prstGeom prst="line">
            <a:avLst/>
          </a:prstGeom>
          <a:ln w="1365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Logo_RE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292080" y="260648"/>
            <a:ext cx="3619862" cy="432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spetti Progettu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980728"/>
            <a:ext cx="9144000" cy="5040560"/>
          </a:xfrm>
          <a:prstGeom prst="rect">
            <a:avLst/>
          </a:prstGeom>
          <a:blipFill dpi="0" rotWithShape="1">
            <a:blip r:embed="rId9" cstate="print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 userDrawn="1"/>
        </p:nvCxnSpPr>
        <p:spPr>
          <a:xfrm>
            <a:off x="0" y="6093296"/>
            <a:ext cx="9144000" cy="0"/>
          </a:xfrm>
          <a:prstGeom prst="line">
            <a:avLst/>
          </a:prstGeom>
          <a:ln w="1270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Logo_REG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5292080" y="260648"/>
            <a:ext cx="3619862" cy="432048"/>
          </a:xfrm>
          <a:prstGeom prst="rect">
            <a:avLst/>
          </a:prstGeom>
        </p:spPr>
      </p:pic>
      <p:pic>
        <p:nvPicPr>
          <p:cNvPr id="11" name="Immagine 10" descr="logo-pedemontana-header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07504" y="6225699"/>
            <a:ext cx="870610" cy="515669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43305" y="6237605"/>
            <a:ext cx="4594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Superstrada Pedemontana Veneta</a:t>
            </a:r>
          </a:p>
          <a:p>
            <a:r>
              <a:rPr lang="it-IT" sz="1200" b="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Attraverso 94 km di crescita, competitività e innovazione</a:t>
            </a:r>
            <a:endParaRPr lang="it-IT" sz="1200" b="0" dirty="0">
              <a:solidFill>
                <a:schemeClr val="bg1">
                  <a:lumMod val="65000"/>
                </a:schemeClr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580" y="4582160"/>
            <a:ext cx="90144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NUOVA APERTURA</a:t>
            </a:r>
            <a:endParaRPr lang="it-IT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“Breganze” </a:t>
            </a:r>
            <a:r>
              <a:rPr lang="it-IT" sz="2800" b="1" dirty="0" smtClean="0">
                <a:latin typeface="Arial Black" panose="020B0A04020102020204" charset="0"/>
                <a:cs typeface="Arial Black" panose="020B0A04020102020204" charset="0"/>
              </a:rPr>
              <a:t>→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“Bassano del Grappa Ovest</a:t>
            </a:r>
            <a:endParaRPr lang="it-IT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" y="1184275"/>
            <a:ext cx="7917180" cy="3288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8425" y="1487805"/>
            <a:ext cx="4440555" cy="1731645"/>
          </a:xfrm>
        </p:spPr>
        <p:txBody>
          <a:bodyPr/>
          <a:lstStyle/>
          <a:p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Gallerie</a:t>
            </a:r>
            <a:b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Artificiali</a:t>
            </a:r>
            <a:endParaRPr lang="it-IT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30" y="1508125"/>
            <a:ext cx="2121535" cy="1589405"/>
          </a:xfrm>
          <a:prstGeom prst="rect">
            <a:avLst/>
          </a:prstGeom>
        </p:spPr>
      </p:pic>
      <p:pic>
        <p:nvPicPr>
          <p:cNvPr id="5" name="Immagine 3"/>
          <p:cNvPicPr>
            <a:picLocks noChangeAspect="1"/>
          </p:cNvPicPr>
          <p:nvPr/>
        </p:nvPicPr>
        <p:blipFill rotWithShape="1">
          <a:blip r:embed="rId3"/>
          <a:srcRect r="5062"/>
          <a:stretch>
            <a:fillRect/>
          </a:stretch>
        </p:blipFill>
        <p:spPr>
          <a:xfrm>
            <a:off x="6925945" y="1538605"/>
            <a:ext cx="2021205" cy="15582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662805" y="3989070"/>
            <a:ext cx="2106930" cy="1500505"/>
          </a:xfrm>
          <a:prstGeom prst="rect">
            <a:avLst/>
          </a:prstGeom>
        </p:spPr>
      </p:pic>
      <p:pic>
        <p:nvPicPr>
          <p:cNvPr id="6" name="Immagine 1"/>
          <p:cNvPicPr>
            <a:picLocks noChangeAspect="1"/>
          </p:cNvPicPr>
          <p:nvPr/>
        </p:nvPicPr>
        <p:blipFill rotWithShape="1">
          <a:blip r:embed="rId5"/>
          <a:srcRect t="16442" b="9152"/>
          <a:stretch>
            <a:fillRect/>
          </a:stretch>
        </p:blipFill>
        <p:spPr>
          <a:xfrm>
            <a:off x="6939915" y="3981450"/>
            <a:ext cx="2042160" cy="152019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588000" y="2924810"/>
            <a:ext cx="360045" cy="360045"/>
          </a:xfrm>
          <a:prstGeom prst="ellipse">
            <a:avLst/>
          </a:prstGeom>
          <a:solidFill>
            <a:schemeClr val="bg1"/>
          </a:solidFill>
          <a:ln w="25400" cmpd="sng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724140" y="2908300"/>
            <a:ext cx="360045" cy="360045"/>
          </a:xfrm>
          <a:prstGeom prst="ellipse">
            <a:avLst/>
          </a:prstGeom>
          <a:solidFill>
            <a:schemeClr val="bg1"/>
          </a:solidFill>
          <a:ln w="25400" cmpd="sng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571490" y="5276215"/>
            <a:ext cx="360045" cy="360045"/>
          </a:xfrm>
          <a:prstGeom prst="ellipse">
            <a:avLst/>
          </a:prstGeom>
          <a:solidFill>
            <a:schemeClr val="bg1"/>
          </a:solidFill>
          <a:ln w="25400" cmpd="sng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7707630" y="5259705"/>
            <a:ext cx="360045" cy="360045"/>
          </a:xfrm>
          <a:prstGeom prst="ellipse">
            <a:avLst/>
          </a:prstGeom>
          <a:solidFill>
            <a:schemeClr val="bg1"/>
          </a:solidFill>
          <a:ln w="25400" cmpd="sng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07010" y="3794760"/>
            <a:ext cx="4248785" cy="1890395"/>
            <a:chOff x="326" y="5976"/>
            <a:chExt cx="6691" cy="2977"/>
          </a:xfrm>
        </p:grpSpPr>
        <p:sp>
          <p:nvSpPr>
            <p:cNvPr id="13" name="Rectangles 12"/>
            <p:cNvSpPr/>
            <p:nvPr/>
          </p:nvSpPr>
          <p:spPr>
            <a:xfrm>
              <a:off x="326" y="5976"/>
              <a:ext cx="6691" cy="29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asellaDiTesto 4"/>
            <p:cNvSpPr txBox="1"/>
            <p:nvPr/>
          </p:nvSpPr>
          <p:spPr>
            <a:xfrm>
              <a:off x="438" y="6010"/>
              <a:ext cx="6317" cy="2858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 ○ </a:t>
              </a:r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Venezia</a:t>
              </a:r>
            </a:p>
            <a:p>
              <a:pPr algn="l"/>
              <a:r>
                <a:rPr lang="it-IT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○ </a:t>
              </a:r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Olmo</a:t>
              </a:r>
            </a:p>
            <a:p>
              <a:pPr algn="l"/>
              <a:r>
                <a:rPr lang="it-IT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 ○ </a:t>
              </a:r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Marostica Est</a:t>
              </a:r>
            </a:p>
            <a:p>
              <a:pPr algn="l"/>
              <a:r>
                <a:rPr lang="it-IT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○ </a:t>
              </a:r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Marostica Ovest</a:t>
              </a:r>
            </a:p>
            <a:p>
              <a:pPr algn="ctr"/>
              <a:endParaRPr lang="it-IT" sz="16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it-IT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totale m.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1.922</a:t>
              </a:r>
              <a:endParaRPr lang="it-IT" sz="32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20" y="3876675"/>
            <a:ext cx="4440555" cy="1731645"/>
          </a:xfrm>
        </p:spPr>
        <p:txBody>
          <a:bodyPr/>
          <a:lstStyle/>
          <a:p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Centro Direzionale</a:t>
            </a:r>
            <a:endParaRPr lang="it-IT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13130"/>
          <a:stretch>
            <a:fillRect/>
          </a:stretch>
        </p:blipFill>
        <p:spPr>
          <a:xfrm>
            <a:off x="4761230" y="3807460"/>
            <a:ext cx="3945890" cy="18586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3">
                <a:lumMod val="75000"/>
              </a:schemeClr>
            </a:solidFill>
            <a:prstDash val="solid"/>
          </a:ln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113665" y="1348740"/>
            <a:ext cx="4440555" cy="17316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Passerella Pedonale</a:t>
            </a:r>
            <a:endParaRPr lang="it-IT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 rotWithShape="1">
          <a:blip r:embed="rId3"/>
          <a:srcRect l="-322" t="29148" r="322" b="30518"/>
          <a:stretch>
            <a:fillRect/>
          </a:stretch>
        </p:blipFill>
        <p:spPr>
          <a:xfrm>
            <a:off x="4827270" y="1525270"/>
            <a:ext cx="3911600" cy="118364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4655" y="2423795"/>
            <a:ext cx="3833495" cy="745490"/>
            <a:chOff x="478" y="5713"/>
            <a:chExt cx="6573" cy="1224"/>
          </a:xfrm>
        </p:grpSpPr>
        <p:grpSp>
          <p:nvGrpSpPr>
            <p:cNvPr id="24" name="Group 23"/>
            <p:cNvGrpSpPr/>
            <p:nvPr/>
          </p:nvGrpSpPr>
          <p:grpSpPr>
            <a:xfrm>
              <a:off x="478" y="5917"/>
              <a:ext cx="1666" cy="1021"/>
              <a:chOff x="1015" y="5967"/>
              <a:chExt cx="1666" cy="1021"/>
            </a:xfrm>
          </p:grpSpPr>
          <p:sp>
            <p:nvSpPr>
              <p:cNvPr id="2" name="Rectangles 1"/>
              <p:cNvSpPr/>
              <p:nvPr/>
            </p:nvSpPr>
            <p:spPr>
              <a:xfrm>
                <a:off x="1022" y="5967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 Box 3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DA</a:t>
                </a:r>
              </a:p>
            </p:txBody>
          </p:sp>
          <p:sp>
            <p:nvSpPr>
              <p:cNvPr id="20" name="Text Box 19"/>
              <p:cNvSpPr txBox="1"/>
              <p:nvPr/>
            </p:nvSpPr>
            <p:spPr>
              <a:xfrm>
                <a:off x="1078" y="6534"/>
                <a:ext cx="1486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Bassano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229" y="5817"/>
              <a:ext cx="1823" cy="1021"/>
              <a:chOff x="953" y="5967"/>
              <a:chExt cx="1823" cy="1021"/>
            </a:xfrm>
          </p:grpSpPr>
          <p:sp>
            <p:nvSpPr>
              <p:cNvPr id="26" name="Rectangles 25"/>
              <p:cNvSpPr/>
              <p:nvPr/>
            </p:nvSpPr>
            <p:spPr>
              <a:xfrm>
                <a:off x="1035" y="5967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 Box 26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28" name="Text Box 27"/>
              <p:cNvSpPr txBox="1"/>
              <p:nvPr/>
            </p:nvSpPr>
            <p:spPr>
              <a:xfrm>
                <a:off x="953" y="6534"/>
                <a:ext cx="1823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Breganze</a:t>
                </a:r>
              </a:p>
            </p:txBody>
          </p:sp>
        </p:grpSp>
        <p:pic>
          <p:nvPicPr>
            <p:cNvPr id="32" name="Picture 31" descr="Auto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1" y="5713"/>
              <a:ext cx="1084" cy="542"/>
            </a:xfrm>
            <a:prstGeom prst="rect">
              <a:avLst/>
            </a:prstGeom>
          </p:spPr>
        </p:pic>
        <p:sp>
          <p:nvSpPr>
            <p:cNvPr id="33" name="Pentagon 32"/>
            <p:cNvSpPr/>
            <p:nvPr/>
          </p:nvSpPr>
          <p:spPr>
            <a:xfrm>
              <a:off x="2261" y="6194"/>
              <a:ext cx="2898" cy="614"/>
            </a:xfrm>
            <a:prstGeom prst="homePlat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altLang="en-US" b="1">
                  <a:solidFill>
                    <a:schemeClr val="tx1"/>
                  </a:solidFill>
                </a:rPr>
                <a:t>25 minuti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5260" y="1562100"/>
            <a:ext cx="4248785" cy="626349"/>
            <a:chOff x="351" y="5976"/>
            <a:chExt cx="6691" cy="2362"/>
          </a:xfrm>
        </p:grpSpPr>
        <p:sp>
          <p:nvSpPr>
            <p:cNvPr id="13" name="Rectangles 12"/>
            <p:cNvSpPr/>
            <p:nvPr/>
          </p:nvSpPr>
          <p:spPr>
            <a:xfrm>
              <a:off x="351" y="5976"/>
              <a:ext cx="6691" cy="22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asellaDiTesto 4"/>
            <p:cNvSpPr txBox="1"/>
            <p:nvPr/>
          </p:nvSpPr>
          <p:spPr>
            <a:xfrm>
              <a:off x="500" y="6137"/>
              <a:ext cx="6317" cy="2201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IERI</a:t>
              </a:r>
              <a:endParaRPr lang="it-IT" sz="32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2275" y="3627120"/>
            <a:ext cx="3834078" cy="746099"/>
            <a:chOff x="478" y="5713"/>
            <a:chExt cx="6574" cy="1225"/>
          </a:xfrm>
        </p:grpSpPr>
        <p:grpSp>
          <p:nvGrpSpPr>
            <p:cNvPr id="16" name="Group 15"/>
            <p:cNvGrpSpPr/>
            <p:nvPr/>
          </p:nvGrpSpPr>
          <p:grpSpPr>
            <a:xfrm>
              <a:off x="478" y="5917"/>
              <a:ext cx="1666" cy="1021"/>
              <a:chOff x="1015" y="5967"/>
              <a:chExt cx="1666" cy="1021"/>
            </a:xfrm>
          </p:grpSpPr>
          <p:sp>
            <p:nvSpPr>
              <p:cNvPr id="17" name="Rectangles 16"/>
              <p:cNvSpPr/>
              <p:nvPr/>
            </p:nvSpPr>
            <p:spPr>
              <a:xfrm>
                <a:off x="1022" y="5967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 Box 17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DA</a:t>
                </a:r>
              </a:p>
            </p:txBody>
          </p:sp>
          <p:sp>
            <p:nvSpPr>
              <p:cNvPr id="19" name="Text Box 18"/>
              <p:cNvSpPr txBox="1"/>
              <p:nvPr/>
            </p:nvSpPr>
            <p:spPr>
              <a:xfrm>
                <a:off x="1065" y="6534"/>
                <a:ext cx="1486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Bassano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229" y="5829"/>
              <a:ext cx="1823" cy="1023"/>
              <a:chOff x="953" y="5979"/>
              <a:chExt cx="1823" cy="1023"/>
            </a:xfrm>
          </p:grpSpPr>
          <p:sp>
            <p:nvSpPr>
              <p:cNvPr id="22" name="Rectangles 21"/>
              <p:cNvSpPr/>
              <p:nvPr/>
            </p:nvSpPr>
            <p:spPr>
              <a:xfrm>
                <a:off x="1022" y="5981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 Box 22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29" name="Text Box 28"/>
              <p:cNvSpPr txBox="1"/>
              <p:nvPr/>
            </p:nvSpPr>
            <p:spPr>
              <a:xfrm>
                <a:off x="953" y="6534"/>
                <a:ext cx="1823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Malo</a:t>
                </a:r>
              </a:p>
            </p:txBody>
          </p:sp>
        </p:grpSp>
        <p:pic>
          <p:nvPicPr>
            <p:cNvPr id="30" name="Picture 29" descr="Auto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1" y="5713"/>
              <a:ext cx="1084" cy="542"/>
            </a:xfrm>
            <a:prstGeom prst="rect">
              <a:avLst/>
            </a:prstGeom>
          </p:spPr>
        </p:pic>
        <p:sp>
          <p:nvSpPr>
            <p:cNvPr id="31" name="Pentagon 30"/>
            <p:cNvSpPr/>
            <p:nvPr/>
          </p:nvSpPr>
          <p:spPr>
            <a:xfrm>
              <a:off x="2261" y="6194"/>
              <a:ext cx="2898" cy="614"/>
            </a:xfrm>
            <a:prstGeom prst="homePlat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altLang="en-US" b="1">
                  <a:solidFill>
                    <a:schemeClr val="tx1"/>
                  </a:solidFill>
                </a:rPr>
                <a:t>45 minuti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0530" y="4831080"/>
            <a:ext cx="3842243" cy="746099"/>
            <a:chOff x="478" y="5713"/>
            <a:chExt cx="6588" cy="1225"/>
          </a:xfrm>
        </p:grpSpPr>
        <p:grpSp>
          <p:nvGrpSpPr>
            <p:cNvPr id="45" name="Group 44"/>
            <p:cNvGrpSpPr/>
            <p:nvPr/>
          </p:nvGrpSpPr>
          <p:grpSpPr>
            <a:xfrm>
              <a:off x="478" y="5917"/>
              <a:ext cx="1680" cy="1021"/>
              <a:chOff x="1015" y="5967"/>
              <a:chExt cx="1680" cy="1021"/>
            </a:xfrm>
          </p:grpSpPr>
          <p:sp>
            <p:nvSpPr>
              <p:cNvPr id="50" name="Rectangles 49"/>
              <p:cNvSpPr/>
              <p:nvPr/>
            </p:nvSpPr>
            <p:spPr>
              <a:xfrm>
                <a:off x="1036" y="5967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 Box 50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DA</a:t>
                </a:r>
              </a:p>
            </p:txBody>
          </p:sp>
          <p:sp>
            <p:nvSpPr>
              <p:cNvPr id="60" name="Text Box 59"/>
              <p:cNvSpPr txBox="1"/>
              <p:nvPr/>
            </p:nvSpPr>
            <p:spPr>
              <a:xfrm>
                <a:off x="1065" y="6534"/>
                <a:ext cx="1486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Bassano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5243" y="5817"/>
              <a:ext cx="1823" cy="1021"/>
              <a:chOff x="967" y="5967"/>
              <a:chExt cx="1823" cy="1021"/>
            </a:xfrm>
          </p:grpSpPr>
          <p:sp>
            <p:nvSpPr>
              <p:cNvPr id="62" name="Rectangles 61"/>
              <p:cNvSpPr/>
              <p:nvPr/>
            </p:nvSpPr>
            <p:spPr>
              <a:xfrm>
                <a:off x="1036" y="5967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 Box 64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70" name="Text Box 69"/>
              <p:cNvSpPr txBox="1"/>
              <p:nvPr/>
            </p:nvSpPr>
            <p:spPr>
              <a:xfrm>
                <a:off x="967" y="6534"/>
                <a:ext cx="1823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Vicenza</a:t>
                </a:r>
              </a:p>
            </p:txBody>
          </p:sp>
        </p:grpSp>
        <p:pic>
          <p:nvPicPr>
            <p:cNvPr id="73" name="Picture 72" descr="Auto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1" y="5713"/>
              <a:ext cx="1084" cy="542"/>
            </a:xfrm>
            <a:prstGeom prst="rect">
              <a:avLst/>
            </a:prstGeom>
          </p:spPr>
        </p:pic>
        <p:sp>
          <p:nvSpPr>
            <p:cNvPr id="74" name="Pentagon 73"/>
            <p:cNvSpPr/>
            <p:nvPr/>
          </p:nvSpPr>
          <p:spPr>
            <a:xfrm>
              <a:off x="2261" y="6194"/>
              <a:ext cx="2898" cy="614"/>
            </a:xfrm>
            <a:prstGeom prst="homePlat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altLang="en-US" b="1">
                  <a:solidFill>
                    <a:schemeClr val="tx1"/>
                  </a:solidFill>
                </a:rPr>
                <a:t>55 minuti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911090" y="2407285"/>
            <a:ext cx="3833495" cy="745490"/>
            <a:chOff x="478" y="5713"/>
            <a:chExt cx="6573" cy="1224"/>
          </a:xfrm>
        </p:grpSpPr>
        <p:grpSp>
          <p:nvGrpSpPr>
            <p:cNvPr id="87" name="Group 86"/>
            <p:cNvGrpSpPr/>
            <p:nvPr/>
          </p:nvGrpSpPr>
          <p:grpSpPr>
            <a:xfrm>
              <a:off x="478" y="5917"/>
              <a:ext cx="1666" cy="1021"/>
              <a:chOff x="1015" y="5967"/>
              <a:chExt cx="1666" cy="1021"/>
            </a:xfrm>
          </p:grpSpPr>
          <p:sp>
            <p:nvSpPr>
              <p:cNvPr id="88" name="Rectangles 87"/>
              <p:cNvSpPr/>
              <p:nvPr/>
            </p:nvSpPr>
            <p:spPr>
              <a:xfrm>
                <a:off x="1022" y="5967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 Box 88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DA</a:t>
                </a:r>
              </a:p>
            </p:txBody>
          </p:sp>
          <p:sp>
            <p:nvSpPr>
              <p:cNvPr id="90" name="Text Box 89"/>
              <p:cNvSpPr txBox="1"/>
              <p:nvPr/>
            </p:nvSpPr>
            <p:spPr>
              <a:xfrm>
                <a:off x="1078" y="6534"/>
                <a:ext cx="1486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Bassano</a:t>
                </a: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5229" y="5817"/>
              <a:ext cx="1823" cy="1021"/>
              <a:chOff x="953" y="5967"/>
              <a:chExt cx="1823" cy="1021"/>
            </a:xfrm>
          </p:grpSpPr>
          <p:sp>
            <p:nvSpPr>
              <p:cNvPr id="92" name="Rectangles 91"/>
              <p:cNvSpPr/>
              <p:nvPr/>
            </p:nvSpPr>
            <p:spPr>
              <a:xfrm>
                <a:off x="1035" y="5967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ext Box 92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94" name="Text Box 93"/>
              <p:cNvSpPr txBox="1"/>
              <p:nvPr/>
            </p:nvSpPr>
            <p:spPr>
              <a:xfrm>
                <a:off x="953" y="6534"/>
                <a:ext cx="1823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Breganze</a:t>
                </a:r>
              </a:p>
            </p:txBody>
          </p:sp>
        </p:grpSp>
        <p:pic>
          <p:nvPicPr>
            <p:cNvPr id="95" name="Picture 94" descr="Auto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1" y="5713"/>
              <a:ext cx="1084" cy="542"/>
            </a:xfrm>
            <a:prstGeom prst="rect">
              <a:avLst/>
            </a:prstGeom>
          </p:spPr>
        </p:pic>
        <p:sp>
          <p:nvSpPr>
            <p:cNvPr id="96" name="Pentagon 95"/>
            <p:cNvSpPr/>
            <p:nvPr/>
          </p:nvSpPr>
          <p:spPr>
            <a:xfrm>
              <a:off x="2261" y="6194"/>
              <a:ext cx="2898" cy="614"/>
            </a:xfrm>
            <a:prstGeom prst="homePlat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altLang="en-US" b="1">
                  <a:solidFill>
                    <a:schemeClr val="tx1"/>
                  </a:solidFill>
                </a:rPr>
                <a:t>10 minuti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910455" y="3522980"/>
            <a:ext cx="3834078" cy="746099"/>
            <a:chOff x="478" y="5713"/>
            <a:chExt cx="6574" cy="1225"/>
          </a:xfrm>
        </p:grpSpPr>
        <p:grpSp>
          <p:nvGrpSpPr>
            <p:cNvPr id="98" name="Group 97"/>
            <p:cNvGrpSpPr/>
            <p:nvPr/>
          </p:nvGrpSpPr>
          <p:grpSpPr>
            <a:xfrm>
              <a:off x="478" y="5917"/>
              <a:ext cx="1666" cy="1021"/>
              <a:chOff x="1015" y="5967"/>
              <a:chExt cx="1666" cy="1021"/>
            </a:xfrm>
          </p:grpSpPr>
          <p:sp>
            <p:nvSpPr>
              <p:cNvPr id="99" name="Rectangles 98"/>
              <p:cNvSpPr/>
              <p:nvPr/>
            </p:nvSpPr>
            <p:spPr>
              <a:xfrm>
                <a:off x="1022" y="5967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 Box 99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DA</a:t>
                </a:r>
              </a:p>
            </p:txBody>
          </p:sp>
          <p:sp>
            <p:nvSpPr>
              <p:cNvPr id="101" name="Text Box 100"/>
              <p:cNvSpPr txBox="1"/>
              <p:nvPr/>
            </p:nvSpPr>
            <p:spPr>
              <a:xfrm>
                <a:off x="1065" y="6534"/>
                <a:ext cx="1486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Bassano</a:t>
                </a: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5229" y="5829"/>
              <a:ext cx="1823" cy="1023"/>
              <a:chOff x="953" y="5979"/>
              <a:chExt cx="1823" cy="1023"/>
            </a:xfrm>
          </p:grpSpPr>
          <p:sp>
            <p:nvSpPr>
              <p:cNvPr id="103" name="Rectangles 102"/>
              <p:cNvSpPr/>
              <p:nvPr/>
            </p:nvSpPr>
            <p:spPr>
              <a:xfrm>
                <a:off x="1022" y="5981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 Box 103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105" name="Text Box 104"/>
              <p:cNvSpPr txBox="1"/>
              <p:nvPr/>
            </p:nvSpPr>
            <p:spPr>
              <a:xfrm>
                <a:off x="953" y="6534"/>
                <a:ext cx="1823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Malo</a:t>
                </a:r>
              </a:p>
            </p:txBody>
          </p:sp>
        </p:grpSp>
        <p:pic>
          <p:nvPicPr>
            <p:cNvPr id="106" name="Picture 105" descr="Auto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1" y="5713"/>
              <a:ext cx="1084" cy="542"/>
            </a:xfrm>
            <a:prstGeom prst="rect">
              <a:avLst/>
            </a:prstGeom>
          </p:spPr>
        </p:pic>
        <p:sp>
          <p:nvSpPr>
            <p:cNvPr id="107" name="Pentagon 106"/>
            <p:cNvSpPr/>
            <p:nvPr/>
          </p:nvSpPr>
          <p:spPr>
            <a:xfrm>
              <a:off x="2261" y="6194"/>
              <a:ext cx="2898" cy="614"/>
            </a:xfrm>
            <a:prstGeom prst="homePlat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altLang="en-US" b="1">
                  <a:solidFill>
                    <a:schemeClr val="tx1"/>
                  </a:solidFill>
                </a:rPr>
                <a:t>17 minuti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934585" y="4742815"/>
            <a:ext cx="3842243" cy="746099"/>
            <a:chOff x="478" y="5713"/>
            <a:chExt cx="6588" cy="1225"/>
          </a:xfrm>
        </p:grpSpPr>
        <p:grpSp>
          <p:nvGrpSpPr>
            <p:cNvPr id="109" name="Group 108"/>
            <p:cNvGrpSpPr/>
            <p:nvPr/>
          </p:nvGrpSpPr>
          <p:grpSpPr>
            <a:xfrm>
              <a:off x="478" y="5917"/>
              <a:ext cx="1680" cy="1021"/>
              <a:chOff x="1015" y="5967"/>
              <a:chExt cx="1680" cy="1021"/>
            </a:xfrm>
          </p:grpSpPr>
          <p:sp>
            <p:nvSpPr>
              <p:cNvPr id="110" name="Rectangles 109"/>
              <p:cNvSpPr/>
              <p:nvPr/>
            </p:nvSpPr>
            <p:spPr>
              <a:xfrm>
                <a:off x="1036" y="5967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 Box 110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DA</a:t>
                </a:r>
              </a:p>
            </p:txBody>
          </p:sp>
          <p:sp>
            <p:nvSpPr>
              <p:cNvPr id="112" name="Text Box 111"/>
              <p:cNvSpPr txBox="1"/>
              <p:nvPr/>
            </p:nvSpPr>
            <p:spPr>
              <a:xfrm>
                <a:off x="1065" y="6534"/>
                <a:ext cx="1486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Bassano</a:t>
                </a: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5243" y="5817"/>
              <a:ext cx="1823" cy="1021"/>
              <a:chOff x="967" y="5967"/>
              <a:chExt cx="1823" cy="1021"/>
            </a:xfrm>
          </p:grpSpPr>
          <p:sp>
            <p:nvSpPr>
              <p:cNvPr id="114" name="Rectangles 113"/>
              <p:cNvSpPr/>
              <p:nvPr/>
            </p:nvSpPr>
            <p:spPr>
              <a:xfrm>
                <a:off x="1036" y="5967"/>
                <a:ext cx="1659" cy="1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 Box 114"/>
              <p:cNvSpPr txBox="1"/>
              <p:nvPr/>
            </p:nvSpPr>
            <p:spPr>
              <a:xfrm>
                <a:off x="1015" y="5979"/>
                <a:ext cx="700" cy="5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40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116" name="Text Box 115"/>
              <p:cNvSpPr txBox="1"/>
              <p:nvPr/>
            </p:nvSpPr>
            <p:spPr>
              <a:xfrm>
                <a:off x="967" y="6534"/>
                <a:ext cx="1823" cy="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altLang="en-US" sz="1200" b="1"/>
                  <a:t>Vicenza</a:t>
                </a:r>
              </a:p>
            </p:txBody>
          </p:sp>
        </p:grpSp>
        <p:pic>
          <p:nvPicPr>
            <p:cNvPr id="117" name="Picture 116" descr="Auto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1" y="5713"/>
              <a:ext cx="1084" cy="542"/>
            </a:xfrm>
            <a:prstGeom prst="rect">
              <a:avLst/>
            </a:prstGeom>
          </p:spPr>
        </p:pic>
        <p:sp>
          <p:nvSpPr>
            <p:cNvPr id="118" name="Pentagon 117"/>
            <p:cNvSpPr/>
            <p:nvPr/>
          </p:nvSpPr>
          <p:spPr>
            <a:xfrm>
              <a:off x="2261" y="6194"/>
              <a:ext cx="2898" cy="614"/>
            </a:xfrm>
            <a:prstGeom prst="homePlat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altLang="en-US" b="1">
                  <a:solidFill>
                    <a:schemeClr val="tx1"/>
                  </a:solidFill>
                </a:rPr>
                <a:t>30 minuti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643755" y="1577975"/>
            <a:ext cx="4248785" cy="626349"/>
            <a:chOff x="351" y="5976"/>
            <a:chExt cx="6691" cy="2362"/>
          </a:xfrm>
        </p:grpSpPr>
        <p:sp>
          <p:nvSpPr>
            <p:cNvPr id="120" name="Rectangles 119"/>
            <p:cNvSpPr/>
            <p:nvPr/>
          </p:nvSpPr>
          <p:spPr>
            <a:xfrm>
              <a:off x="351" y="5976"/>
              <a:ext cx="6691" cy="22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asellaDiTesto 4"/>
            <p:cNvSpPr txBox="1"/>
            <p:nvPr/>
          </p:nvSpPr>
          <p:spPr>
            <a:xfrm>
              <a:off x="500" y="6137"/>
              <a:ext cx="6317" cy="2201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OGGI</a:t>
              </a:r>
              <a:endParaRPr lang="it-IT" sz="32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113665" y="1061720"/>
            <a:ext cx="8897620" cy="8077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Programma avanzamento lavori</a:t>
            </a:r>
            <a:endParaRPr lang="it-IT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9465" y="1887220"/>
            <a:ext cx="7669530" cy="3989070"/>
            <a:chOff x="1226" y="2973"/>
            <a:chExt cx="12078" cy="6282"/>
          </a:xfrm>
        </p:grpSpPr>
        <p:pic>
          <p:nvPicPr>
            <p:cNvPr id="9" name="Immagine 8" descr="Ultima_page-0001.jpg"/>
            <p:cNvPicPr>
              <a:picLocks noChangeAspect="1"/>
            </p:cNvPicPr>
            <p:nvPr/>
          </p:nvPicPr>
          <p:blipFill>
            <a:blip r:embed="rId3" cstate="print"/>
            <a:srcRect l="5803" r="6011"/>
            <a:stretch>
              <a:fillRect/>
            </a:stretch>
          </p:blipFill>
          <p:spPr>
            <a:xfrm rot="16200000">
              <a:off x="2933" y="1267"/>
              <a:ext cx="5641" cy="9053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3" name="Rectangles 2"/>
            <p:cNvSpPr/>
            <p:nvPr/>
          </p:nvSpPr>
          <p:spPr>
            <a:xfrm>
              <a:off x="8788" y="7099"/>
              <a:ext cx="4516" cy="2156"/>
            </a:xfrm>
            <a:prstGeom prst="rect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885" y="4524375"/>
            <a:ext cx="2417445" cy="1315879"/>
          </a:xfrm>
          <a:prstGeom prst="rect">
            <a:avLst/>
          </a:prstGeom>
        </p:spPr>
      </p:pic>
      <p:pic>
        <p:nvPicPr>
          <p:cNvPr id="82" name="Picture 81" descr="Escavator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5" y="3314700"/>
            <a:ext cx="1775460" cy="1189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113665" y="1061720"/>
            <a:ext cx="8982710" cy="8820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Prossime Aperture</a:t>
            </a:r>
            <a:endParaRPr lang="it-IT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3530" y="2106930"/>
            <a:ext cx="1057275" cy="647700"/>
            <a:chOff x="1015" y="5967"/>
            <a:chExt cx="1665" cy="1020"/>
          </a:xfrm>
        </p:grpSpPr>
        <p:sp>
          <p:nvSpPr>
            <p:cNvPr id="2" name="Rectangles 1"/>
            <p:cNvSpPr/>
            <p:nvPr/>
          </p:nvSpPr>
          <p:spPr>
            <a:xfrm>
              <a:off x="1022" y="5967"/>
              <a:ext cx="1659" cy="10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1015" y="5979"/>
              <a:ext cx="700" cy="4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altLang="en-US" sz="1400">
                  <a:solidFill>
                    <a:schemeClr val="bg1"/>
                  </a:solidFill>
                </a:rPr>
                <a:t>DA</a:t>
              </a:r>
            </a:p>
          </p:txBody>
        </p:sp>
        <p:sp>
          <p:nvSpPr>
            <p:cNvPr id="20" name="Text Box 19"/>
            <p:cNvSpPr txBox="1"/>
            <p:nvPr/>
          </p:nvSpPr>
          <p:spPr>
            <a:xfrm>
              <a:off x="1065" y="6534"/>
              <a:ext cx="1486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altLang="en-US" sz="1200"/>
                <a:t>Bassano O.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20415" y="2043430"/>
            <a:ext cx="1157605" cy="648335"/>
            <a:chOff x="953" y="5967"/>
            <a:chExt cx="1823" cy="1021"/>
          </a:xfrm>
        </p:grpSpPr>
        <p:sp>
          <p:nvSpPr>
            <p:cNvPr id="26" name="Rectangles 25"/>
            <p:cNvSpPr/>
            <p:nvPr/>
          </p:nvSpPr>
          <p:spPr>
            <a:xfrm>
              <a:off x="1022" y="5967"/>
              <a:ext cx="1659" cy="10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 Box 26"/>
            <p:cNvSpPr txBox="1"/>
            <p:nvPr/>
          </p:nvSpPr>
          <p:spPr>
            <a:xfrm>
              <a:off x="1015" y="5979"/>
              <a:ext cx="700" cy="4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altLang="en-US" sz="140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953" y="6534"/>
              <a:ext cx="182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altLang="en-US" sz="1200"/>
                <a:t>Montebelluna </a:t>
              </a:r>
              <a:r>
                <a:rPr lang="it-IT" altLang="en-US" sz="1000"/>
                <a:t>E.</a:t>
              </a:r>
            </a:p>
          </p:txBody>
        </p:sp>
      </p:grpSp>
      <p:pic>
        <p:nvPicPr>
          <p:cNvPr id="32" name="Picture 31" descr="Aut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25" y="1977390"/>
            <a:ext cx="688340" cy="344170"/>
          </a:xfrm>
          <a:prstGeom prst="rect">
            <a:avLst/>
          </a:prstGeom>
        </p:spPr>
      </p:pic>
      <p:sp>
        <p:nvSpPr>
          <p:cNvPr id="33" name="Pentagon 32"/>
          <p:cNvSpPr/>
          <p:nvPr/>
        </p:nvSpPr>
        <p:spPr>
          <a:xfrm>
            <a:off x="1435735" y="2282825"/>
            <a:ext cx="1935480" cy="389890"/>
          </a:xfrm>
          <a:prstGeom prst="homePlate">
            <a:avLst/>
          </a:prstGeom>
          <a:noFill/>
          <a:ln>
            <a:solidFill>
              <a:srgbClr val="1D4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altLang="en-US">
                <a:solidFill>
                  <a:schemeClr val="tx1"/>
                </a:solidFill>
              </a:rPr>
              <a:t>Marzo 2021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58775" y="3094990"/>
            <a:ext cx="1057910" cy="648335"/>
            <a:chOff x="1015" y="5967"/>
            <a:chExt cx="1666" cy="1021"/>
          </a:xfrm>
        </p:grpSpPr>
        <p:sp>
          <p:nvSpPr>
            <p:cNvPr id="35" name="Rectangles 34"/>
            <p:cNvSpPr/>
            <p:nvPr/>
          </p:nvSpPr>
          <p:spPr>
            <a:xfrm>
              <a:off x="1022" y="5967"/>
              <a:ext cx="1659" cy="10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 Box 35"/>
            <p:cNvSpPr txBox="1"/>
            <p:nvPr/>
          </p:nvSpPr>
          <p:spPr>
            <a:xfrm>
              <a:off x="1015" y="5979"/>
              <a:ext cx="700" cy="4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altLang="en-US" sz="1400">
                  <a:solidFill>
                    <a:schemeClr val="bg1"/>
                  </a:solidFill>
                </a:rPr>
                <a:t>DA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164965" y="3031490"/>
            <a:ext cx="1157605" cy="648335"/>
            <a:chOff x="953" y="5967"/>
            <a:chExt cx="1823" cy="1021"/>
          </a:xfrm>
        </p:grpSpPr>
        <p:sp>
          <p:nvSpPr>
            <p:cNvPr id="39" name="Rectangles 38"/>
            <p:cNvSpPr/>
            <p:nvPr/>
          </p:nvSpPr>
          <p:spPr>
            <a:xfrm>
              <a:off x="1022" y="5967"/>
              <a:ext cx="1659" cy="10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39"/>
            <p:cNvSpPr txBox="1"/>
            <p:nvPr/>
          </p:nvSpPr>
          <p:spPr>
            <a:xfrm>
              <a:off x="1015" y="5979"/>
              <a:ext cx="700" cy="4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altLang="en-US" sz="140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41" name="Text Box 40"/>
            <p:cNvSpPr txBox="1"/>
            <p:nvPr/>
          </p:nvSpPr>
          <p:spPr>
            <a:xfrm>
              <a:off x="953" y="6522"/>
              <a:ext cx="182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altLang="en-US" sz="1200"/>
                <a:t>Spresiano</a:t>
              </a:r>
              <a:endParaRPr lang="it-IT" altLang="en-US" sz="1000"/>
            </a:p>
          </p:txBody>
        </p:sp>
      </p:grpSp>
      <p:pic>
        <p:nvPicPr>
          <p:cNvPr id="42" name="Picture 41" descr="Aut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20" y="2965450"/>
            <a:ext cx="688340" cy="344170"/>
          </a:xfrm>
          <a:prstGeom prst="rect">
            <a:avLst/>
          </a:prstGeom>
        </p:spPr>
      </p:pic>
      <p:sp>
        <p:nvSpPr>
          <p:cNvPr id="43" name="Pentagon 42"/>
          <p:cNvSpPr/>
          <p:nvPr/>
        </p:nvSpPr>
        <p:spPr>
          <a:xfrm>
            <a:off x="1490980" y="3270885"/>
            <a:ext cx="2712085" cy="389890"/>
          </a:xfrm>
          <a:prstGeom prst="homePlate">
            <a:avLst/>
          </a:prstGeom>
          <a:noFill/>
          <a:ln>
            <a:solidFill>
              <a:srgbClr val="F02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altLang="en-US">
                <a:solidFill>
                  <a:schemeClr val="tx1"/>
                </a:solidFill>
              </a:rPr>
              <a:t>Giugno 2021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303530" y="3455670"/>
            <a:ext cx="11576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200"/>
              <a:t>Montebelluna </a:t>
            </a:r>
            <a:r>
              <a:rPr lang="it-IT" altLang="en-US" sz="1000"/>
              <a:t>E.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42900" y="4099560"/>
            <a:ext cx="1109345" cy="648335"/>
            <a:chOff x="990" y="5967"/>
            <a:chExt cx="1747" cy="1021"/>
          </a:xfrm>
        </p:grpSpPr>
        <p:sp>
          <p:nvSpPr>
            <p:cNvPr id="47" name="Rectangles 46"/>
            <p:cNvSpPr/>
            <p:nvPr/>
          </p:nvSpPr>
          <p:spPr>
            <a:xfrm>
              <a:off x="1022" y="5967"/>
              <a:ext cx="1659" cy="10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 Box 47"/>
            <p:cNvSpPr txBox="1"/>
            <p:nvPr/>
          </p:nvSpPr>
          <p:spPr>
            <a:xfrm>
              <a:off x="1015" y="5979"/>
              <a:ext cx="700" cy="4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altLang="en-US" sz="1400">
                  <a:solidFill>
                    <a:schemeClr val="bg1"/>
                  </a:solidFill>
                </a:rPr>
                <a:t>DA</a:t>
              </a:r>
            </a:p>
          </p:txBody>
        </p:sp>
        <p:sp>
          <p:nvSpPr>
            <p:cNvPr id="49" name="Text Box 48"/>
            <p:cNvSpPr txBox="1"/>
            <p:nvPr/>
          </p:nvSpPr>
          <p:spPr>
            <a:xfrm>
              <a:off x="990" y="6534"/>
              <a:ext cx="174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altLang="en-US" sz="1200"/>
                <a:t>Montecchio </a:t>
              </a:r>
              <a:r>
                <a:rPr lang="it-IT" altLang="en-US" sz="1000"/>
                <a:t>M.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164965" y="4036060"/>
            <a:ext cx="1205230" cy="648335"/>
            <a:chOff x="953" y="5967"/>
            <a:chExt cx="1898" cy="1021"/>
          </a:xfrm>
        </p:grpSpPr>
        <p:sp>
          <p:nvSpPr>
            <p:cNvPr id="53" name="Rectangles 52"/>
            <p:cNvSpPr/>
            <p:nvPr/>
          </p:nvSpPr>
          <p:spPr>
            <a:xfrm>
              <a:off x="1022" y="5967"/>
              <a:ext cx="1659" cy="10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 Box 53"/>
            <p:cNvSpPr txBox="1"/>
            <p:nvPr/>
          </p:nvSpPr>
          <p:spPr>
            <a:xfrm>
              <a:off x="1015" y="5979"/>
              <a:ext cx="700" cy="4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altLang="en-US" sz="140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55" name="Text Box 54"/>
            <p:cNvSpPr txBox="1"/>
            <p:nvPr/>
          </p:nvSpPr>
          <p:spPr>
            <a:xfrm>
              <a:off x="953" y="6534"/>
              <a:ext cx="189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altLang="en-US" sz="1200"/>
                <a:t>Castelgomberto</a:t>
              </a:r>
              <a:endParaRPr lang="it-IT" altLang="en-US" sz="1000"/>
            </a:p>
          </p:txBody>
        </p:sp>
      </p:grpSp>
      <p:pic>
        <p:nvPicPr>
          <p:cNvPr id="56" name="Picture 55" descr="Aut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20" y="3970020"/>
            <a:ext cx="688340" cy="344170"/>
          </a:xfrm>
          <a:prstGeom prst="rect">
            <a:avLst/>
          </a:prstGeom>
        </p:spPr>
      </p:pic>
      <p:sp>
        <p:nvSpPr>
          <p:cNvPr id="57" name="Pentagon 56"/>
          <p:cNvSpPr/>
          <p:nvPr/>
        </p:nvSpPr>
        <p:spPr>
          <a:xfrm>
            <a:off x="1490980" y="4275455"/>
            <a:ext cx="2689860" cy="389890"/>
          </a:xfrm>
          <a:prstGeom prst="homePlate">
            <a:avLst/>
          </a:prstGeom>
          <a:noFill/>
          <a:ln>
            <a:solidFill>
              <a:srgbClr val="F02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altLang="en-US">
                <a:solidFill>
                  <a:schemeClr val="tx1"/>
                </a:solidFill>
              </a:rPr>
              <a:t>Giugno 2021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5770" y="5104130"/>
            <a:ext cx="1057910" cy="648335"/>
            <a:chOff x="1015" y="5967"/>
            <a:chExt cx="1666" cy="1021"/>
          </a:xfrm>
        </p:grpSpPr>
        <p:sp>
          <p:nvSpPr>
            <p:cNvPr id="59" name="Rectangles 58"/>
            <p:cNvSpPr/>
            <p:nvPr/>
          </p:nvSpPr>
          <p:spPr>
            <a:xfrm>
              <a:off x="1022" y="5967"/>
              <a:ext cx="1659" cy="10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 Box 62"/>
            <p:cNvSpPr txBox="1"/>
            <p:nvPr/>
          </p:nvSpPr>
          <p:spPr>
            <a:xfrm>
              <a:off x="1015" y="5979"/>
              <a:ext cx="700" cy="4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altLang="en-US" sz="1400">
                  <a:solidFill>
                    <a:schemeClr val="bg1"/>
                  </a:solidFill>
                </a:rPr>
                <a:t>DA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807960" y="5024120"/>
            <a:ext cx="1157605" cy="648335"/>
            <a:chOff x="953" y="5967"/>
            <a:chExt cx="1823" cy="1021"/>
          </a:xfrm>
        </p:grpSpPr>
        <p:sp>
          <p:nvSpPr>
            <p:cNvPr id="66" name="Rectangles 65"/>
            <p:cNvSpPr/>
            <p:nvPr/>
          </p:nvSpPr>
          <p:spPr>
            <a:xfrm>
              <a:off x="1022" y="5967"/>
              <a:ext cx="1659" cy="10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 Box 66"/>
            <p:cNvSpPr txBox="1"/>
            <p:nvPr/>
          </p:nvSpPr>
          <p:spPr>
            <a:xfrm>
              <a:off x="1015" y="5979"/>
              <a:ext cx="700" cy="4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altLang="en-US" sz="140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68" name="Text Box 67"/>
            <p:cNvSpPr txBox="1"/>
            <p:nvPr/>
          </p:nvSpPr>
          <p:spPr>
            <a:xfrm>
              <a:off x="953" y="6522"/>
              <a:ext cx="182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altLang="en-US" sz="1200"/>
                <a:t>Malo</a:t>
              </a:r>
              <a:endParaRPr lang="it-IT" altLang="en-US" sz="1000"/>
            </a:p>
          </p:txBody>
        </p:sp>
      </p:grpSp>
      <p:pic>
        <p:nvPicPr>
          <p:cNvPr id="69" name="Picture 68" descr="Aut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15" y="4958080"/>
            <a:ext cx="688340" cy="344170"/>
          </a:xfrm>
          <a:prstGeom prst="rect">
            <a:avLst/>
          </a:prstGeom>
        </p:spPr>
      </p:pic>
      <p:sp>
        <p:nvSpPr>
          <p:cNvPr id="71" name="Pentagon 70"/>
          <p:cNvSpPr/>
          <p:nvPr/>
        </p:nvSpPr>
        <p:spPr>
          <a:xfrm>
            <a:off x="1546225" y="5263515"/>
            <a:ext cx="6280150" cy="389890"/>
          </a:xfrm>
          <a:prstGeom prst="homePlate">
            <a:avLst/>
          </a:prstGeom>
          <a:noFill/>
          <a:ln>
            <a:solidFill>
              <a:srgbClr val="4DD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altLang="en-US">
                <a:solidFill>
                  <a:schemeClr val="tx1"/>
                </a:solidFill>
              </a:rPr>
              <a:t>Feb. 2022</a:t>
            </a:r>
          </a:p>
        </p:txBody>
      </p:sp>
      <p:sp>
        <p:nvSpPr>
          <p:cNvPr id="72" name="Text Box 71"/>
          <p:cNvSpPr txBox="1"/>
          <p:nvPr/>
        </p:nvSpPr>
        <p:spPr>
          <a:xfrm>
            <a:off x="358775" y="5448300"/>
            <a:ext cx="11887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200"/>
              <a:t>Castelgomberto</a:t>
            </a:r>
            <a:endParaRPr lang="it-IT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2070" y="3064510"/>
            <a:ext cx="90144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Grazie per l'attenzione</a:t>
            </a:r>
            <a:endParaRPr lang="it-IT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713230" y="4149090"/>
            <a:ext cx="5716270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Struttura di Progetto Superstrada Pedemontana Veneta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Fondamenta S. Lucia, Cannaregio 23 – 30121 Venezia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Tel. 041 279 4689 / Fax 041 279 4670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email: superstradapedemontana@regione.veneto.it 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www.regione.veneto.it/web/superstrada-pedemontana-veneta </a:t>
            </a:r>
          </a:p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938530" y="1155065"/>
            <a:ext cx="7179310" cy="3633470"/>
            <a:chOff x="379" y="1857"/>
            <a:chExt cx="11306" cy="5722"/>
          </a:xfrm>
        </p:grpSpPr>
        <p:grpSp>
          <p:nvGrpSpPr>
            <p:cNvPr id="4" name="Gruppo 3"/>
            <p:cNvGrpSpPr/>
            <p:nvPr/>
          </p:nvGrpSpPr>
          <p:grpSpPr>
            <a:xfrm>
              <a:off x="379" y="1857"/>
              <a:ext cx="11307" cy="5723"/>
              <a:chOff x="127138" y="1052364"/>
              <a:chExt cx="10672511" cy="4781397"/>
            </a:xfrm>
          </p:grpSpPr>
          <p:sp>
            <p:nvSpPr>
              <p:cNvPr id="12" name="Figura a mano libera 11"/>
              <p:cNvSpPr/>
              <p:nvPr/>
            </p:nvSpPr>
            <p:spPr>
              <a:xfrm>
                <a:off x="5634038" y="4128136"/>
                <a:ext cx="755332" cy="305594"/>
              </a:xfrm>
              <a:custGeom>
                <a:avLst/>
                <a:gdLst>
                  <a:gd name="connsiteX0" fmla="*/ 0 w 709612"/>
                  <a:gd name="connsiteY0" fmla="*/ 295963 h 295963"/>
                  <a:gd name="connsiteX1" fmla="*/ 4762 w 709612"/>
                  <a:gd name="connsiteY1" fmla="*/ 238813 h 295963"/>
                  <a:gd name="connsiteX2" fmla="*/ 2381 w 709612"/>
                  <a:gd name="connsiteY2" fmla="*/ 203094 h 295963"/>
                  <a:gd name="connsiteX3" fmla="*/ 2381 w 709612"/>
                  <a:gd name="connsiteY3" fmla="*/ 172138 h 295963"/>
                  <a:gd name="connsiteX4" fmla="*/ 16668 w 709612"/>
                  <a:gd name="connsiteY4" fmla="*/ 150707 h 295963"/>
                  <a:gd name="connsiteX5" fmla="*/ 42862 w 709612"/>
                  <a:gd name="connsiteY5" fmla="*/ 136419 h 295963"/>
                  <a:gd name="connsiteX6" fmla="*/ 80962 w 709612"/>
                  <a:gd name="connsiteY6" fmla="*/ 126894 h 295963"/>
                  <a:gd name="connsiteX7" fmla="*/ 97631 w 709612"/>
                  <a:gd name="connsiteY7" fmla="*/ 119750 h 295963"/>
                  <a:gd name="connsiteX8" fmla="*/ 121443 w 709612"/>
                  <a:gd name="connsiteY8" fmla="*/ 103082 h 295963"/>
                  <a:gd name="connsiteX9" fmla="*/ 140493 w 709612"/>
                  <a:gd name="connsiteY9" fmla="*/ 84032 h 295963"/>
                  <a:gd name="connsiteX10" fmla="*/ 183356 w 709612"/>
                  <a:gd name="connsiteY10" fmla="*/ 79269 h 295963"/>
                  <a:gd name="connsiteX11" fmla="*/ 209550 w 709612"/>
                  <a:gd name="connsiteY11" fmla="*/ 60219 h 295963"/>
                  <a:gd name="connsiteX12" fmla="*/ 228600 w 709612"/>
                  <a:gd name="connsiteY12" fmla="*/ 36407 h 295963"/>
                  <a:gd name="connsiteX13" fmla="*/ 247650 w 709612"/>
                  <a:gd name="connsiteY13" fmla="*/ 31644 h 295963"/>
                  <a:gd name="connsiteX14" fmla="*/ 307181 w 709612"/>
                  <a:gd name="connsiteY14" fmla="*/ 34025 h 295963"/>
                  <a:gd name="connsiteX15" fmla="*/ 333375 w 709612"/>
                  <a:gd name="connsiteY15" fmla="*/ 36407 h 295963"/>
                  <a:gd name="connsiteX16" fmla="*/ 369093 w 709612"/>
                  <a:gd name="connsiteY16" fmla="*/ 31644 h 295963"/>
                  <a:gd name="connsiteX17" fmla="*/ 390525 w 709612"/>
                  <a:gd name="connsiteY17" fmla="*/ 24500 h 295963"/>
                  <a:gd name="connsiteX18" fmla="*/ 409575 w 709612"/>
                  <a:gd name="connsiteY18" fmla="*/ 22119 h 295963"/>
                  <a:gd name="connsiteX19" fmla="*/ 438150 w 709612"/>
                  <a:gd name="connsiteY19" fmla="*/ 29263 h 295963"/>
                  <a:gd name="connsiteX20" fmla="*/ 461962 w 709612"/>
                  <a:gd name="connsiteY20" fmla="*/ 48313 h 295963"/>
                  <a:gd name="connsiteX21" fmla="*/ 476250 w 709612"/>
                  <a:gd name="connsiteY21" fmla="*/ 50694 h 295963"/>
                  <a:gd name="connsiteX22" fmla="*/ 502443 w 709612"/>
                  <a:gd name="connsiteY22" fmla="*/ 48313 h 295963"/>
                  <a:gd name="connsiteX23" fmla="*/ 554831 w 709612"/>
                  <a:gd name="connsiteY23" fmla="*/ 24500 h 295963"/>
                  <a:gd name="connsiteX24" fmla="*/ 592931 w 709612"/>
                  <a:gd name="connsiteY24" fmla="*/ 10213 h 295963"/>
                  <a:gd name="connsiteX25" fmla="*/ 611981 w 709612"/>
                  <a:gd name="connsiteY25" fmla="*/ 3069 h 295963"/>
                  <a:gd name="connsiteX26" fmla="*/ 635793 w 709612"/>
                  <a:gd name="connsiteY26" fmla="*/ 688 h 295963"/>
                  <a:gd name="connsiteX27" fmla="*/ 676275 w 709612"/>
                  <a:gd name="connsiteY27" fmla="*/ 14975 h 295963"/>
                  <a:gd name="connsiteX28" fmla="*/ 688181 w 709612"/>
                  <a:gd name="connsiteY28" fmla="*/ 17357 h 295963"/>
                  <a:gd name="connsiteX29" fmla="*/ 709612 w 709612"/>
                  <a:gd name="connsiteY29" fmla="*/ 17357 h 295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9612" h="295963">
                    <a:moveTo>
                      <a:pt x="0" y="295963"/>
                    </a:moveTo>
                    <a:cubicBezTo>
                      <a:pt x="2182" y="275127"/>
                      <a:pt x="4365" y="254291"/>
                      <a:pt x="4762" y="238813"/>
                    </a:cubicBezTo>
                    <a:cubicBezTo>
                      <a:pt x="5159" y="223335"/>
                      <a:pt x="2778" y="214206"/>
                      <a:pt x="2381" y="203094"/>
                    </a:cubicBezTo>
                    <a:cubicBezTo>
                      <a:pt x="1984" y="191982"/>
                      <a:pt x="0" y="180869"/>
                      <a:pt x="2381" y="172138"/>
                    </a:cubicBezTo>
                    <a:cubicBezTo>
                      <a:pt x="4762" y="163407"/>
                      <a:pt x="9921" y="156660"/>
                      <a:pt x="16668" y="150707"/>
                    </a:cubicBezTo>
                    <a:cubicBezTo>
                      <a:pt x="23415" y="144754"/>
                      <a:pt x="32146" y="140388"/>
                      <a:pt x="42862" y="136419"/>
                    </a:cubicBezTo>
                    <a:cubicBezTo>
                      <a:pt x="53578" y="132450"/>
                      <a:pt x="71834" y="129672"/>
                      <a:pt x="80962" y="126894"/>
                    </a:cubicBezTo>
                    <a:cubicBezTo>
                      <a:pt x="90090" y="124116"/>
                      <a:pt x="90884" y="123719"/>
                      <a:pt x="97631" y="119750"/>
                    </a:cubicBezTo>
                    <a:cubicBezTo>
                      <a:pt x="104378" y="115781"/>
                      <a:pt x="114299" y="109035"/>
                      <a:pt x="121443" y="103082"/>
                    </a:cubicBezTo>
                    <a:cubicBezTo>
                      <a:pt x="128587" y="97129"/>
                      <a:pt x="130174" y="88001"/>
                      <a:pt x="140493" y="84032"/>
                    </a:cubicBezTo>
                    <a:cubicBezTo>
                      <a:pt x="150812" y="80063"/>
                      <a:pt x="171847" y="83238"/>
                      <a:pt x="183356" y="79269"/>
                    </a:cubicBezTo>
                    <a:cubicBezTo>
                      <a:pt x="194865" y="75300"/>
                      <a:pt x="202009" y="67363"/>
                      <a:pt x="209550" y="60219"/>
                    </a:cubicBezTo>
                    <a:cubicBezTo>
                      <a:pt x="217091" y="53075"/>
                      <a:pt x="222250" y="41169"/>
                      <a:pt x="228600" y="36407"/>
                    </a:cubicBezTo>
                    <a:cubicBezTo>
                      <a:pt x="234950" y="31645"/>
                      <a:pt x="234553" y="32041"/>
                      <a:pt x="247650" y="31644"/>
                    </a:cubicBezTo>
                    <a:lnTo>
                      <a:pt x="307181" y="34025"/>
                    </a:lnTo>
                    <a:cubicBezTo>
                      <a:pt x="321468" y="34819"/>
                      <a:pt x="323056" y="36804"/>
                      <a:pt x="333375" y="36407"/>
                    </a:cubicBezTo>
                    <a:cubicBezTo>
                      <a:pt x="343694" y="36010"/>
                      <a:pt x="359568" y="33628"/>
                      <a:pt x="369093" y="31644"/>
                    </a:cubicBezTo>
                    <a:cubicBezTo>
                      <a:pt x="378618" y="29659"/>
                      <a:pt x="383778" y="26087"/>
                      <a:pt x="390525" y="24500"/>
                    </a:cubicBezTo>
                    <a:cubicBezTo>
                      <a:pt x="397272" y="22912"/>
                      <a:pt x="401638" y="21325"/>
                      <a:pt x="409575" y="22119"/>
                    </a:cubicBezTo>
                    <a:cubicBezTo>
                      <a:pt x="417512" y="22913"/>
                      <a:pt x="429419" y="24897"/>
                      <a:pt x="438150" y="29263"/>
                    </a:cubicBezTo>
                    <a:cubicBezTo>
                      <a:pt x="446881" y="33629"/>
                      <a:pt x="455612" y="44741"/>
                      <a:pt x="461962" y="48313"/>
                    </a:cubicBezTo>
                    <a:cubicBezTo>
                      <a:pt x="468312" y="51885"/>
                      <a:pt x="469503" y="50694"/>
                      <a:pt x="476250" y="50694"/>
                    </a:cubicBezTo>
                    <a:cubicBezTo>
                      <a:pt x="482997" y="50694"/>
                      <a:pt x="489346" y="52679"/>
                      <a:pt x="502443" y="48313"/>
                    </a:cubicBezTo>
                    <a:cubicBezTo>
                      <a:pt x="515540" y="43947"/>
                      <a:pt x="539750" y="30850"/>
                      <a:pt x="554831" y="24500"/>
                    </a:cubicBezTo>
                    <a:cubicBezTo>
                      <a:pt x="569912" y="18150"/>
                      <a:pt x="592931" y="10213"/>
                      <a:pt x="592931" y="10213"/>
                    </a:cubicBezTo>
                    <a:cubicBezTo>
                      <a:pt x="602456" y="6641"/>
                      <a:pt x="604837" y="4656"/>
                      <a:pt x="611981" y="3069"/>
                    </a:cubicBezTo>
                    <a:cubicBezTo>
                      <a:pt x="619125" y="1481"/>
                      <a:pt x="625077" y="-1296"/>
                      <a:pt x="635793" y="688"/>
                    </a:cubicBezTo>
                    <a:cubicBezTo>
                      <a:pt x="646509" y="2672"/>
                      <a:pt x="667544" y="12197"/>
                      <a:pt x="676275" y="14975"/>
                    </a:cubicBezTo>
                    <a:cubicBezTo>
                      <a:pt x="685006" y="17753"/>
                      <a:pt x="682625" y="16960"/>
                      <a:pt x="688181" y="17357"/>
                    </a:cubicBezTo>
                    <a:cubicBezTo>
                      <a:pt x="693737" y="17754"/>
                      <a:pt x="701674" y="17555"/>
                      <a:pt x="709612" y="17357"/>
                    </a:cubicBezTo>
                  </a:path>
                </a:pathLst>
              </a:custGeom>
              <a:ln>
                <a:solidFill>
                  <a:schemeClr val="accent5"/>
                </a:solidFill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350" dirty="0"/>
              </a:p>
            </p:txBody>
          </p:sp>
          <p:pic>
            <p:nvPicPr>
              <p:cNvPr id="11" name="Immagine 10"/>
              <p:cNvPicPr>
                <a:picLocks noChangeAspect="1"/>
              </p:cNvPicPr>
              <p:nvPr/>
            </p:nvPicPr>
            <p:blipFill rotWithShape="1">
              <a:blip r:embed="rId3"/>
              <a:srcRect l="1930" t="4656" r="12914" b="28580"/>
              <a:stretch>
                <a:fillRect/>
              </a:stretch>
            </p:blipFill>
            <p:spPr>
              <a:xfrm>
                <a:off x="127138" y="1052364"/>
                <a:ext cx="10672511" cy="4781397"/>
              </a:xfrm>
              <a:prstGeom prst="rect">
                <a:avLst/>
              </a:prstGeom>
              <a:ln>
                <a:solidFill>
                  <a:schemeClr val="accent5"/>
                </a:solidFill>
                <a:tailEnd type="arrow" w="med" len="med"/>
              </a:ln>
            </p:spPr>
          </p:pic>
        </p:grpSp>
        <p:sp>
          <p:nvSpPr>
            <p:cNvPr id="6" name="Rettangolo arrotondato 5"/>
            <p:cNvSpPr/>
            <p:nvPr/>
          </p:nvSpPr>
          <p:spPr>
            <a:xfrm>
              <a:off x="4769" y="5075"/>
              <a:ext cx="863" cy="607"/>
            </a:xfrm>
            <a:prstGeom prst="roundRect">
              <a:avLst/>
            </a:prstGeom>
            <a:solidFill>
              <a:srgbClr val="FFC000"/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500" b="1" dirty="0">
                  <a:solidFill>
                    <a:schemeClr val="tx1"/>
                  </a:solidFill>
                </a:rPr>
                <a:t>SPV</a:t>
              </a:r>
            </a:p>
          </p:txBody>
        </p:sp>
        <p:sp>
          <p:nvSpPr>
            <p:cNvPr id="2" name="Freeform 1"/>
            <p:cNvSpPr/>
            <p:nvPr/>
          </p:nvSpPr>
          <p:spPr>
            <a:xfrm>
              <a:off x="6014" y="5988"/>
              <a:ext cx="64" cy="15"/>
            </a:xfrm>
            <a:custGeom>
              <a:avLst/>
              <a:gdLst>
                <a:gd name="connisteX0" fmla="*/ 0 w 40640"/>
                <a:gd name="connsiteY0" fmla="*/ 9525 h 9525"/>
                <a:gd name="connisteX1" fmla="*/ 40640 w 40640"/>
                <a:gd name="connsiteY1" fmla="*/ 0 h 9525"/>
                <a:gd name="connisteX2" fmla="*/ 145415 w 40640"/>
                <a:gd name="connsiteY2" fmla="*/ -35560 h 95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40640" h="9525">
                  <a:moveTo>
                    <a:pt x="0" y="9525"/>
                  </a:moveTo>
                  <a:cubicBezTo>
                    <a:pt x="5715" y="8255"/>
                    <a:pt x="11430" y="8890"/>
                    <a:pt x="40640" y="0"/>
                  </a:cubicBezTo>
                </a:path>
              </a:pathLst>
            </a:cu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6213" y="5854"/>
              <a:ext cx="851" cy="142"/>
            </a:xfrm>
            <a:custGeom>
              <a:avLst/>
              <a:gdLst>
                <a:gd name="connisteX0" fmla="*/ 0 w 540385"/>
                <a:gd name="connsiteY0" fmla="*/ 59088 h 90203"/>
                <a:gd name="connisteX1" fmla="*/ 240665 w 540385"/>
                <a:gd name="connsiteY1" fmla="*/ 33 h 90203"/>
                <a:gd name="connisteX2" fmla="*/ 407035 w 540385"/>
                <a:gd name="connsiteY2" fmla="*/ 52103 h 90203"/>
                <a:gd name="connisteX3" fmla="*/ 499745 w 540385"/>
                <a:gd name="connsiteY3" fmla="*/ 87663 h 90203"/>
                <a:gd name="connisteX4" fmla="*/ 540385 w 540385"/>
                <a:gd name="connsiteY4" fmla="*/ 90203 h 90203"/>
                <a:gd name="connisteX5" fmla="*/ 755015 w 540385"/>
                <a:gd name="connsiteY5" fmla="*/ 144813 h 90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540385" h="90203">
                  <a:moveTo>
                    <a:pt x="0" y="59088"/>
                  </a:moveTo>
                  <a:cubicBezTo>
                    <a:pt x="45085" y="46388"/>
                    <a:pt x="159385" y="1303"/>
                    <a:pt x="240665" y="33"/>
                  </a:cubicBezTo>
                  <a:cubicBezTo>
                    <a:pt x="321945" y="-1237"/>
                    <a:pt x="354965" y="34323"/>
                    <a:pt x="407035" y="52103"/>
                  </a:cubicBezTo>
                  <a:cubicBezTo>
                    <a:pt x="459105" y="69883"/>
                    <a:pt x="473075" y="80043"/>
                    <a:pt x="499745" y="87663"/>
                  </a:cubicBezTo>
                  <a:cubicBezTo>
                    <a:pt x="526415" y="95283"/>
                    <a:pt x="489585" y="78773"/>
                    <a:pt x="540385" y="90203"/>
                  </a:cubicBezTo>
                </a:path>
              </a:pathLst>
            </a:cu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>
                <a:sym typeface="+mn-ea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257" y="5535"/>
              <a:ext cx="814" cy="375"/>
            </a:xfrm>
            <a:custGeom>
              <a:avLst/>
              <a:gdLst>
                <a:gd name="connisteX0" fmla="*/ 0 w 514350"/>
                <a:gd name="connsiteY0" fmla="*/ 219212 h 219212"/>
                <a:gd name="connisteX1" fmla="*/ 9525 w 514350"/>
                <a:gd name="connsiteY1" fmla="*/ 174127 h 219212"/>
                <a:gd name="connisteX2" fmla="*/ 21590 w 514350"/>
                <a:gd name="connsiteY2" fmla="*/ 119517 h 219212"/>
                <a:gd name="connisteX3" fmla="*/ 90805 w 514350"/>
                <a:gd name="connsiteY3" fmla="*/ 83322 h 219212"/>
                <a:gd name="connisteX4" fmla="*/ 147955 w 514350"/>
                <a:gd name="connsiteY4" fmla="*/ 57287 h 219212"/>
                <a:gd name="connisteX5" fmla="*/ 217170 w 514350"/>
                <a:gd name="connsiteY5" fmla="*/ 33792 h 219212"/>
                <a:gd name="connisteX6" fmla="*/ 240665 w 514350"/>
                <a:gd name="connsiteY6" fmla="*/ 31252 h 219212"/>
                <a:gd name="connisteX7" fmla="*/ 319405 w 514350"/>
                <a:gd name="connsiteY7" fmla="*/ 26172 h 219212"/>
                <a:gd name="connisteX8" fmla="*/ 352425 w 514350"/>
                <a:gd name="connsiteY8" fmla="*/ 43317 h 219212"/>
                <a:gd name="connisteX9" fmla="*/ 400050 w 514350"/>
                <a:gd name="connsiteY9" fmla="*/ 31252 h 219212"/>
                <a:gd name="connisteX10" fmla="*/ 438150 w 514350"/>
                <a:gd name="connsiteY10" fmla="*/ 137 h 219212"/>
                <a:gd name="connisteX11" fmla="*/ 514350 w 514350"/>
                <a:gd name="connsiteY11" fmla="*/ 21727 h 219212"/>
                <a:gd name="connisteX12" fmla="*/ 521970 w 514350"/>
                <a:gd name="connsiteY12" fmla="*/ 26172 h 21921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219213">
                  <a:moveTo>
                    <a:pt x="0" y="219213"/>
                  </a:moveTo>
                  <a:cubicBezTo>
                    <a:pt x="1905" y="211593"/>
                    <a:pt x="5080" y="193813"/>
                    <a:pt x="9525" y="174128"/>
                  </a:cubicBezTo>
                  <a:cubicBezTo>
                    <a:pt x="13970" y="154443"/>
                    <a:pt x="5080" y="137933"/>
                    <a:pt x="21590" y="119518"/>
                  </a:cubicBezTo>
                  <a:cubicBezTo>
                    <a:pt x="38100" y="101103"/>
                    <a:pt x="65405" y="96023"/>
                    <a:pt x="90805" y="83323"/>
                  </a:cubicBezTo>
                  <a:cubicBezTo>
                    <a:pt x="116205" y="70623"/>
                    <a:pt x="122555" y="67448"/>
                    <a:pt x="147955" y="57288"/>
                  </a:cubicBezTo>
                  <a:cubicBezTo>
                    <a:pt x="173355" y="47128"/>
                    <a:pt x="198755" y="38873"/>
                    <a:pt x="217170" y="33793"/>
                  </a:cubicBezTo>
                  <a:cubicBezTo>
                    <a:pt x="235585" y="28713"/>
                    <a:pt x="220345" y="32523"/>
                    <a:pt x="240665" y="31253"/>
                  </a:cubicBezTo>
                  <a:cubicBezTo>
                    <a:pt x="260985" y="29983"/>
                    <a:pt x="297180" y="23633"/>
                    <a:pt x="319405" y="26173"/>
                  </a:cubicBezTo>
                  <a:cubicBezTo>
                    <a:pt x="341630" y="28713"/>
                    <a:pt x="336550" y="42048"/>
                    <a:pt x="352425" y="43318"/>
                  </a:cubicBezTo>
                  <a:cubicBezTo>
                    <a:pt x="368300" y="44588"/>
                    <a:pt x="382905" y="40143"/>
                    <a:pt x="400050" y="31253"/>
                  </a:cubicBezTo>
                  <a:cubicBezTo>
                    <a:pt x="417195" y="22363"/>
                    <a:pt x="415290" y="2043"/>
                    <a:pt x="438150" y="138"/>
                  </a:cubicBezTo>
                  <a:cubicBezTo>
                    <a:pt x="461010" y="-1767"/>
                    <a:pt x="497840" y="16648"/>
                    <a:pt x="514350" y="21728"/>
                  </a:cubicBezTo>
                </a:path>
              </a:pathLst>
            </a:cu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>
                <a:sym typeface="+mn-ea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047" y="5310"/>
              <a:ext cx="58" cy="615"/>
            </a:xfrm>
            <a:custGeom>
              <a:avLst/>
              <a:gdLst>
                <a:gd name="connisteX0" fmla="*/ 36887 w 36887"/>
                <a:gd name="connsiteY0" fmla="*/ 390525 h 390525"/>
                <a:gd name="connisteX1" fmla="*/ 3867 w 36887"/>
                <a:gd name="connsiteY1" fmla="*/ 300355 h 390525"/>
                <a:gd name="connisteX2" fmla="*/ 3867 w 36887"/>
                <a:gd name="connsiteY2" fmla="*/ 219075 h 390525"/>
                <a:gd name="connisteX3" fmla="*/ 22917 w 36887"/>
                <a:gd name="connsiteY3" fmla="*/ 130810 h 390525"/>
                <a:gd name="connisteX4" fmla="*/ 3867 w 36887"/>
                <a:gd name="connsiteY4" fmla="*/ 83185 h 390525"/>
                <a:gd name="connisteX5" fmla="*/ 10852 w 36887"/>
                <a:gd name="connsiteY5" fmla="*/ 0 h 390525"/>
                <a:gd name="connisteX6" fmla="*/ 22917 w 36887"/>
                <a:gd name="connsiteY6" fmla="*/ -6985 h 3905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36888" h="390525">
                  <a:moveTo>
                    <a:pt x="36888" y="390525"/>
                  </a:moveTo>
                  <a:cubicBezTo>
                    <a:pt x="30538" y="374015"/>
                    <a:pt x="10218" y="334645"/>
                    <a:pt x="3868" y="300355"/>
                  </a:cubicBezTo>
                  <a:cubicBezTo>
                    <a:pt x="-2482" y="266065"/>
                    <a:pt x="58" y="252730"/>
                    <a:pt x="3868" y="219075"/>
                  </a:cubicBezTo>
                  <a:cubicBezTo>
                    <a:pt x="7678" y="185420"/>
                    <a:pt x="22918" y="158115"/>
                    <a:pt x="22918" y="130810"/>
                  </a:cubicBezTo>
                  <a:cubicBezTo>
                    <a:pt x="22918" y="103505"/>
                    <a:pt x="6408" y="109220"/>
                    <a:pt x="3868" y="83185"/>
                  </a:cubicBezTo>
                  <a:cubicBezTo>
                    <a:pt x="1328" y="57150"/>
                    <a:pt x="7043" y="17780"/>
                    <a:pt x="10853" y="0"/>
                  </a:cubicBezTo>
                </a:path>
              </a:pathLst>
            </a:cu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>
                <a:sym typeface="+mn-ea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6404" y="5689"/>
              <a:ext cx="27" cy="191"/>
            </a:xfrm>
            <a:custGeom>
              <a:avLst/>
              <a:gdLst>
                <a:gd name="connisteX0" fmla="*/ 0 w 17143"/>
                <a:gd name="connsiteY0" fmla="*/ 0 h 121285"/>
                <a:gd name="connisteX1" fmla="*/ 16510 w 17143"/>
                <a:gd name="connsiteY1" fmla="*/ 57150 h 121285"/>
                <a:gd name="connisteX2" fmla="*/ 16510 w 17143"/>
                <a:gd name="connsiteY2" fmla="*/ 121285 h 121285"/>
                <a:gd name="connisteX3" fmla="*/ 52070 w 17143"/>
                <a:gd name="connsiteY3" fmla="*/ 107315 h 1212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7143" h="121285">
                  <a:moveTo>
                    <a:pt x="0" y="0"/>
                  </a:moveTo>
                  <a:cubicBezTo>
                    <a:pt x="3175" y="10160"/>
                    <a:pt x="13335" y="33020"/>
                    <a:pt x="16510" y="57150"/>
                  </a:cubicBezTo>
                  <a:cubicBezTo>
                    <a:pt x="19685" y="81280"/>
                    <a:pt x="9525" y="111125"/>
                    <a:pt x="16510" y="121285"/>
                  </a:cubicBezTo>
                </a:path>
              </a:pathLst>
            </a:cu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>
                <a:sym typeface="+mn-ea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329" y="5430"/>
              <a:ext cx="45" cy="210"/>
            </a:xfrm>
            <a:custGeom>
              <a:avLst/>
              <a:gdLst>
                <a:gd name="connisteX0" fmla="*/ 28575 w 28575"/>
                <a:gd name="connsiteY0" fmla="*/ 133350 h 133350"/>
                <a:gd name="connisteX1" fmla="*/ 4445 w 28575"/>
                <a:gd name="connsiteY1" fmla="*/ 97790 h 133350"/>
                <a:gd name="connisteX2" fmla="*/ 0 w 28575"/>
                <a:gd name="connsiteY2" fmla="*/ 0 h 133350"/>
                <a:gd name="connisteX3" fmla="*/ -5080 w 28575"/>
                <a:gd name="connsiteY3" fmla="*/ 14605 h 1333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8575" h="133350">
                  <a:moveTo>
                    <a:pt x="28575" y="133350"/>
                  </a:moveTo>
                  <a:cubicBezTo>
                    <a:pt x="24130" y="128270"/>
                    <a:pt x="10160" y="124460"/>
                    <a:pt x="4445" y="97790"/>
                  </a:cubicBezTo>
                  <a:cubicBezTo>
                    <a:pt x="-1270" y="71120"/>
                    <a:pt x="1905" y="16510"/>
                    <a:pt x="0" y="0"/>
                  </a:cubicBezTo>
                </a:path>
              </a:pathLst>
            </a:cu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>
                <a:sym typeface="+mn-ea"/>
              </a:endParaRPr>
            </a:p>
          </p:txBody>
        </p:sp>
        <p:cxnSp>
          <p:nvCxnSpPr>
            <p:cNvPr id="22" name="Straight Arrow Connector 21"/>
            <p:cNvCxnSpPr>
              <a:stCxn id="6" idx="3"/>
              <a:endCxn id="8" idx="2"/>
            </p:cNvCxnSpPr>
            <p:nvPr/>
          </p:nvCxnSpPr>
          <p:spPr>
            <a:xfrm>
              <a:off x="5632" y="5379"/>
              <a:ext cx="659" cy="36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ttangolo arrotondato 5"/>
            <p:cNvSpPr/>
            <p:nvPr/>
          </p:nvSpPr>
          <p:spPr>
            <a:xfrm>
              <a:off x="5082" y="4172"/>
              <a:ext cx="863" cy="6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500" b="1" dirty="0">
                  <a:solidFill>
                    <a:schemeClr val="tx1"/>
                  </a:solidFill>
                </a:rPr>
                <a:t>A31</a:t>
              </a:r>
            </a:p>
          </p:txBody>
        </p:sp>
        <p:sp>
          <p:nvSpPr>
            <p:cNvPr id="24" name="Rettangolo arrotondato 5"/>
            <p:cNvSpPr/>
            <p:nvPr/>
          </p:nvSpPr>
          <p:spPr>
            <a:xfrm>
              <a:off x="7502" y="4589"/>
              <a:ext cx="863" cy="6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500" b="1" dirty="0">
                  <a:solidFill>
                    <a:schemeClr val="tx1"/>
                  </a:solidFill>
                </a:rPr>
                <a:t>A27</a:t>
              </a:r>
            </a:p>
          </p:txBody>
        </p:sp>
        <p:sp>
          <p:nvSpPr>
            <p:cNvPr id="25" name="Rettangolo arrotondato 5"/>
            <p:cNvSpPr/>
            <p:nvPr/>
          </p:nvSpPr>
          <p:spPr>
            <a:xfrm>
              <a:off x="7112" y="6285"/>
              <a:ext cx="863" cy="6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500" b="1" dirty="0">
                  <a:solidFill>
                    <a:schemeClr val="tx1"/>
                  </a:solidFill>
                </a:rPr>
                <a:t>A4</a:t>
              </a:r>
            </a:p>
          </p:txBody>
        </p:sp>
        <p:cxnSp>
          <p:nvCxnSpPr>
            <p:cNvPr id="26" name="Straight Arrow Connector 25"/>
            <p:cNvCxnSpPr>
              <a:stCxn id="23" idx="2"/>
            </p:cNvCxnSpPr>
            <p:nvPr/>
          </p:nvCxnSpPr>
          <p:spPr>
            <a:xfrm>
              <a:off x="5513" y="4779"/>
              <a:ext cx="780" cy="734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4" idx="2"/>
            </p:cNvCxnSpPr>
            <p:nvPr/>
          </p:nvCxnSpPr>
          <p:spPr>
            <a:xfrm flipH="1">
              <a:off x="7087" y="5196"/>
              <a:ext cx="846" cy="431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5" idx="1"/>
            </p:cNvCxnSpPr>
            <p:nvPr/>
          </p:nvCxnSpPr>
          <p:spPr>
            <a:xfrm flipH="1" flipV="1">
              <a:off x="6746" y="5967"/>
              <a:ext cx="366" cy="622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31"/>
          <p:cNvSpPr txBox="1"/>
          <p:nvPr/>
        </p:nvSpPr>
        <p:spPr>
          <a:xfrm>
            <a:off x="635000" y="5084445"/>
            <a:ext cx="38652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La Supestrada Pedemontana Veneta (SPV) si inserisce nel corridoio europeo n. 5  KIEV → LISBONA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4761230" y="5107940"/>
            <a:ext cx="37782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E' il raccordo posizionato nel cuore del Veneto. Un intinerario continuo, che connette 3 autostrade: A4 • A27 • A31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9395" y="1163955"/>
            <a:ext cx="3049270" cy="2085340"/>
            <a:chOff x="9140" y="1783"/>
            <a:chExt cx="4802" cy="3284"/>
          </a:xfrm>
        </p:grpSpPr>
        <p:pic>
          <p:nvPicPr>
            <p:cNvPr id="6" name="Immagine 47" descr="Immagine che contiene mappa&#10;&#10;Descrizione generata automaticamente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7" t="14413" r="45036" b="42837"/>
            <a:stretch>
              <a:fillRect/>
            </a:stretch>
          </p:blipFill>
          <p:spPr>
            <a:xfrm>
              <a:off x="9140" y="1783"/>
              <a:ext cx="4802" cy="3285"/>
            </a:xfrm>
            <a:prstGeom prst="rect">
              <a:avLst/>
            </a:prstGeom>
          </p:spPr>
        </p:pic>
        <p:sp>
          <p:nvSpPr>
            <p:cNvPr id="13" name="Figura a mano libera: forma 12"/>
            <p:cNvSpPr/>
            <p:nvPr/>
          </p:nvSpPr>
          <p:spPr>
            <a:xfrm>
              <a:off x="10513" y="3805"/>
              <a:ext cx="428" cy="238"/>
            </a:xfrm>
            <a:custGeom>
              <a:avLst/>
              <a:gdLst>
                <a:gd name="connsiteX0" fmla="*/ 0 w 591312"/>
                <a:gd name="connsiteY0" fmla="*/ 329184 h 329184"/>
                <a:gd name="connsiteX1" fmla="*/ 195072 w 591312"/>
                <a:gd name="connsiteY1" fmla="*/ 256032 h 329184"/>
                <a:gd name="connsiteX2" fmla="*/ 359664 w 591312"/>
                <a:gd name="connsiteY2" fmla="*/ 115824 h 329184"/>
                <a:gd name="connsiteX3" fmla="*/ 591312 w 591312"/>
                <a:gd name="connsiteY3" fmla="*/ 0 h 32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312" h="329184">
                  <a:moveTo>
                    <a:pt x="0" y="329184"/>
                  </a:moveTo>
                  <a:cubicBezTo>
                    <a:pt x="67564" y="310388"/>
                    <a:pt x="135128" y="291592"/>
                    <a:pt x="195072" y="256032"/>
                  </a:cubicBezTo>
                  <a:cubicBezTo>
                    <a:pt x="255016" y="220472"/>
                    <a:pt x="293624" y="158496"/>
                    <a:pt x="359664" y="115824"/>
                  </a:cubicBezTo>
                  <a:cubicBezTo>
                    <a:pt x="425704" y="73152"/>
                    <a:pt x="554736" y="12192"/>
                    <a:pt x="591312" y="0"/>
                  </a:cubicBezTo>
                </a:path>
              </a:pathLst>
            </a:cu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igura a mano libera: forma 17"/>
            <p:cNvSpPr/>
            <p:nvPr/>
          </p:nvSpPr>
          <p:spPr>
            <a:xfrm>
              <a:off x="11193" y="3295"/>
              <a:ext cx="313" cy="364"/>
            </a:xfrm>
            <a:custGeom>
              <a:avLst/>
              <a:gdLst>
                <a:gd name="connsiteX0" fmla="*/ 0 w 431800"/>
                <a:gd name="connsiteY0" fmla="*/ 502920 h 502920"/>
                <a:gd name="connsiteX1" fmla="*/ 30480 w 431800"/>
                <a:gd name="connsiteY1" fmla="*/ 299720 h 502920"/>
                <a:gd name="connsiteX2" fmla="*/ 182880 w 431800"/>
                <a:gd name="connsiteY2" fmla="*/ 127000 h 502920"/>
                <a:gd name="connsiteX3" fmla="*/ 284480 w 431800"/>
                <a:gd name="connsiteY3" fmla="*/ 25400 h 502920"/>
                <a:gd name="connsiteX4" fmla="*/ 431800 w 431800"/>
                <a:gd name="connsiteY4" fmla="*/ 0 h 50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800" h="502920">
                  <a:moveTo>
                    <a:pt x="0" y="502920"/>
                  </a:moveTo>
                  <a:cubicBezTo>
                    <a:pt x="0" y="432646"/>
                    <a:pt x="0" y="362373"/>
                    <a:pt x="30480" y="299720"/>
                  </a:cubicBezTo>
                  <a:cubicBezTo>
                    <a:pt x="60960" y="237067"/>
                    <a:pt x="140547" y="172720"/>
                    <a:pt x="182880" y="127000"/>
                  </a:cubicBezTo>
                  <a:cubicBezTo>
                    <a:pt x="225213" y="81280"/>
                    <a:pt x="242993" y="46567"/>
                    <a:pt x="284480" y="25400"/>
                  </a:cubicBezTo>
                  <a:cubicBezTo>
                    <a:pt x="325967" y="4233"/>
                    <a:pt x="378883" y="2116"/>
                    <a:pt x="431800" y="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0" name="Ovale 59"/>
            <p:cNvSpPr/>
            <p:nvPr/>
          </p:nvSpPr>
          <p:spPr>
            <a:xfrm>
              <a:off x="10232" y="3934"/>
              <a:ext cx="294" cy="2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61" name="Ovale 60"/>
            <p:cNvSpPr/>
            <p:nvPr/>
          </p:nvSpPr>
          <p:spPr>
            <a:xfrm>
              <a:off x="11502" y="3122"/>
              <a:ext cx="294" cy="2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62" name="Ovale 61"/>
            <p:cNvSpPr/>
            <p:nvPr/>
          </p:nvSpPr>
          <p:spPr>
            <a:xfrm>
              <a:off x="12290" y="2816"/>
              <a:ext cx="294" cy="30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5" name="Ovale 64"/>
            <p:cNvSpPr/>
            <p:nvPr/>
          </p:nvSpPr>
          <p:spPr>
            <a:xfrm>
              <a:off x="13259" y="2356"/>
              <a:ext cx="294" cy="30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23" name="Figura a mano libera: forma 22"/>
            <p:cNvSpPr/>
            <p:nvPr/>
          </p:nvSpPr>
          <p:spPr>
            <a:xfrm>
              <a:off x="11811" y="3041"/>
              <a:ext cx="486" cy="190"/>
            </a:xfrm>
            <a:custGeom>
              <a:avLst/>
              <a:gdLst>
                <a:gd name="connsiteX0" fmla="*/ 0 w 670560"/>
                <a:gd name="connsiteY0" fmla="*/ 262128 h 262128"/>
                <a:gd name="connsiteX1" fmla="*/ 231648 w 670560"/>
                <a:gd name="connsiteY1" fmla="*/ 213360 h 262128"/>
                <a:gd name="connsiteX2" fmla="*/ 432816 w 670560"/>
                <a:gd name="connsiteY2" fmla="*/ 115824 h 262128"/>
                <a:gd name="connsiteX3" fmla="*/ 670560 w 670560"/>
                <a:gd name="connsiteY3" fmla="*/ 0 h 26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560" h="262128">
                  <a:moveTo>
                    <a:pt x="0" y="262128"/>
                  </a:moveTo>
                  <a:cubicBezTo>
                    <a:pt x="79756" y="249936"/>
                    <a:pt x="159512" y="237744"/>
                    <a:pt x="231648" y="213360"/>
                  </a:cubicBezTo>
                  <a:cubicBezTo>
                    <a:pt x="303784" y="188976"/>
                    <a:pt x="432816" y="115824"/>
                    <a:pt x="432816" y="115824"/>
                  </a:cubicBezTo>
                  <a:cubicBezTo>
                    <a:pt x="505968" y="80264"/>
                    <a:pt x="642112" y="6096"/>
                    <a:pt x="670560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31" name="Figura a mano libera: forma 30"/>
            <p:cNvSpPr/>
            <p:nvPr/>
          </p:nvSpPr>
          <p:spPr>
            <a:xfrm>
              <a:off x="12541" y="2511"/>
              <a:ext cx="715" cy="349"/>
            </a:xfrm>
            <a:custGeom>
              <a:avLst/>
              <a:gdLst>
                <a:gd name="connsiteX0" fmla="*/ 0 w 987552"/>
                <a:gd name="connsiteY0" fmla="*/ 481584 h 481584"/>
                <a:gd name="connsiteX1" fmla="*/ 54864 w 987552"/>
                <a:gd name="connsiteY1" fmla="*/ 365760 h 481584"/>
                <a:gd name="connsiteX2" fmla="*/ 128016 w 987552"/>
                <a:gd name="connsiteY2" fmla="*/ 298704 h 481584"/>
                <a:gd name="connsiteX3" fmla="*/ 219456 w 987552"/>
                <a:gd name="connsiteY3" fmla="*/ 268224 h 481584"/>
                <a:gd name="connsiteX4" fmla="*/ 329184 w 987552"/>
                <a:gd name="connsiteY4" fmla="*/ 274320 h 481584"/>
                <a:gd name="connsiteX5" fmla="*/ 518160 w 987552"/>
                <a:gd name="connsiteY5" fmla="*/ 115824 h 481584"/>
                <a:gd name="connsiteX6" fmla="*/ 633984 w 987552"/>
                <a:gd name="connsiteY6" fmla="*/ 42672 h 481584"/>
                <a:gd name="connsiteX7" fmla="*/ 786384 w 987552"/>
                <a:gd name="connsiteY7" fmla="*/ 12192 h 481584"/>
                <a:gd name="connsiteX8" fmla="*/ 987552 w 987552"/>
                <a:gd name="connsiteY8" fmla="*/ 0 h 48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552" h="481584">
                  <a:moveTo>
                    <a:pt x="0" y="481584"/>
                  </a:moveTo>
                  <a:cubicBezTo>
                    <a:pt x="16764" y="438912"/>
                    <a:pt x="33528" y="396240"/>
                    <a:pt x="54864" y="365760"/>
                  </a:cubicBezTo>
                  <a:cubicBezTo>
                    <a:pt x="76200" y="335280"/>
                    <a:pt x="100584" y="314960"/>
                    <a:pt x="128016" y="298704"/>
                  </a:cubicBezTo>
                  <a:cubicBezTo>
                    <a:pt x="155448" y="282448"/>
                    <a:pt x="185928" y="272288"/>
                    <a:pt x="219456" y="268224"/>
                  </a:cubicBezTo>
                  <a:cubicBezTo>
                    <a:pt x="252984" y="264160"/>
                    <a:pt x="279400" y="299720"/>
                    <a:pt x="329184" y="274320"/>
                  </a:cubicBezTo>
                  <a:cubicBezTo>
                    <a:pt x="378968" y="248920"/>
                    <a:pt x="467360" y="154432"/>
                    <a:pt x="518160" y="115824"/>
                  </a:cubicBezTo>
                  <a:cubicBezTo>
                    <a:pt x="568960" y="77216"/>
                    <a:pt x="589280" y="59944"/>
                    <a:pt x="633984" y="42672"/>
                  </a:cubicBezTo>
                  <a:cubicBezTo>
                    <a:pt x="678688" y="25400"/>
                    <a:pt x="727456" y="19304"/>
                    <a:pt x="786384" y="12192"/>
                  </a:cubicBezTo>
                  <a:cubicBezTo>
                    <a:pt x="845312" y="5080"/>
                    <a:pt x="957072" y="1016"/>
                    <a:pt x="987552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70" name="Ovale 69"/>
            <p:cNvSpPr/>
            <p:nvPr/>
          </p:nvSpPr>
          <p:spPr>
            <a:xfrm>
              <a:off x="10940" y="3646"/>
              <a:ext cx="294" cy="2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9" name="Immagine 8" descr="Ultima_page-0001.jpg"/>
          <p:cNvPicPr>
            <a:picLocks noChangeAspect="1"/>
          </p:cNvPicPr>
          <p:nvPr/>
        </p:nvPicPr>
        <p:blipFill>
          <a:blip r:embed="rId4" cstate="print"/>
          <a:srcRect l="27945" r="7661"/>
          <a:stretch>
            <a:fillRect/>
          </a:stretch>
        </p:blipFill>
        <p:spPr>
          <a:xfrm rot="16200000">
            <a:off x="4879340" y="-384810"/>
            <a:ext cx="2520791" cy="55397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" name="Content Placeholder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350" y="2658745"/>
            <a:ext cx="2016125" cy="1380490"/>
          </a:xfrm>
          <a:prstGeom prst="rect">
            <a:avLst/>
          </a:prstGeom>
          <a:noFill/>
        </p:spPr>
      </p:pic>
      <p:sp>
        <p:nvSpPr>
          <p:cNvPr id="50" name="Ovale 49"/>
          <p:cNvSpPr/>
          <p:nvPr/>
        </p:nvSpPr>
        <p:spPr>
          <a:xfrm>
            <a:off x="233099" y="3757738"/>
            <a:ext cx="318410" cy="329932"/>
          </a:xfrm>
          <a:prstGeom prst="ellipse">
            <a:avLst/>
          </a:prstGeom>
          <a:solidFill>
            <a:schemeClr val="bg1"/>
          </a:solidFill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1" name="Connettore 1 50"/>
          <p:cNvCxnSpPr/>
          <p:nvPr/>
        </p:nvCxnSpPr>
        <p:spPr>
          <a:xfrm>
            <a:off x="541529" y="3921674"/>
            <a:ext cx="690353" cy="7882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/>
          <p:nvPr/>
        </p:nvSpPr>
        <p:spPr>
          <a:xfrm>
            <a:off x="1438910" y="3677285"/>
            <a:ext cx="1930400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1500" b="1">
                <a:latin typeface="Arial" panose="020B0604020202020204" pitchFamily="34" charset="0"/>
                <a:cs typeface="Arial" panose="020B0604020202020204" pitchFamily="34" charset="0"/>
              </a:rPr>
              <a:t>1^ APERTURA</a:t>
            </a:r>
            <a:endParaRPr lang="it-IT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altLang="en-US" sz="1400">
                <a:latin typeface="Arial" panose="020B0604020202020204" pitchFamily="34" charset="0"/>
                <a:cs typeface="Arial" panose="020B0604020202020204" pitchFamily="34" charset="0"/>
              </a:rPr>
              <a:t>03/06/2019</a:t>
            </a:r>
          </a:p>
        </p:txBody>
      </p:sp>
      <p:sp>
        <p:nvSpPr>
          <p:cNvPr id="10" name="Ovale 49"/>
          <p:cNvSpPr/>
          <p:nvPr/>
        </p:nvSpPr>
        <p:spPr>
          <a:xfrm>
            <a:off x="216589" y="4458778"/>
            <a:ext cx="318410" cy="329932"/>
          </a:xfrm>
          <a:prstGeom prst="ellipse">
            <a:avLst/>
          </a:prstGeom>
          <a:solidFill>
            <a:schemeClr val="bg1"/>
          </a:solidFill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Connettore 1 50"/>
          <p:cNvCxnSpPr/>
          <p:nvPr/>
        </p:nvCxnSpPr>
        <p:spPr>
          <a:xfrm>
            <a:off x="525019" y="4622714"/>
            <a:ext cx="690353" cy="7882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1422400" y="4378325"/>
            <a:ext cx="1930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1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2^ APERTURA</a:t>
            </a:r>
            <a:endParaRPr lang="it-IT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altLang="en-US" sz="1400">
                <a:latin typeface="Arial" panose="020B0604020202020204" pitchFamily="34" charset="0"/>
                <a:cs typeface="Arial" panose="020B0604020202020204" pitchFamily="34" charset="0"/>
              </a:rPr>
              <a:t>18/06/2020</a:t>
            </a:r>
          </a:p>
        </p:txBody>
      </p:sp>
      <p:sp>
        <p:nvSpPr>
          <p:cNvPr id="14" name="Ovale 49"/>
          <p:cNvSpPr/>
          <p:nvPr/>
        </p:nvSpPr>
        <p:spPr>
          <a:xfrm>
            <a:off x="233099" y="5391593"/>
            <a:ext cx="318410" cy="329932"/>
          </a:xfrm>
          <a:prstGeom prst="ellipse">
            <a:avLst/>
          </a:prstGeom>
          <a:solidFill>
            <a:schemeClr val="bg1"/>
          </a:solidFill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5" name="Connettore 1 50"/>
          <p:cNvCxnSpPr/>
          <p:nvPr/>
        </p:nvCxnSpPr>
        <p:spPr>
          <a:xfrm>
            <a:off x="541529" y="5555529"/>
            <a:ext cx="690353" cy="7882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5"/>
          <p:cNvSpPr txBox="1"/>
          <p:nvPr/>
        </p:nvSpPr>
        <p:spPr>
          <a:xfrm>
            <a:off x="1430020" y="5311140"/>
            <a:ext cx="1930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1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3^ APERTURA</a:t>
            </a:r>
            <a:endParaRPr lang="it-IT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altLang="en-US" sz="1400">
                <a:latin typeface="Arial" panose="020B0604020202020204" pitchFamily="34" charset="0"/>
                <a:cs typeface="Arial" panose="020B0604020202020204" pitchFamily="34" charset="0"/>
              </a:rPr>
              <a:t>19/11/2020</a:t>
            </a:r>
          </a:p>
        </p:txBody>
      </p:sp>
      <p:sp>
        <p:nvSpPr>
          <p:cNvPr id="17" name="Ovale 49"/>
          <p:cNvSpPr/>
          <p:nvPr/>
        </p:nvSpPr>
        <p:spPr>
          <a:xfrm>
            <a:off x="1132894" y="4442268"/>
            <a:ext cx="318410" cy="329932"/>
          </a:xfrm>
          <a:prstGeom prst="ellipse">
            <a:avLst/>
          </a:prstGeom>
          <a:solidFill>
            <a:schemeClr val="bg1"/>
          </a:solidFill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9" name="Ovale 49"/>
          <p:cNvSpPr/>
          <p:nvPr/>
        </p:nvSpPr>
        <p:spPr>
          <a:xfrm>
            <a:off x="1212904" y="5375083"/>
            <a:ext cx="318410" cy="329932"/>
          </a:xfrm>
          <a:prstGeom prst="ellipse">
            <a:avLst/>
          </a:prstGeom>
          <a:solidFill>
            <a:schemeClr val="bg1"/>
          </a:solidFill>
          <a:ln w="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4835525" y="4605655"/>
            <a:ext cx="17075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altLang="en-US" sz="1400">
                <a:latin typeface="Arial" panose="020B0604020202020204" pitchFamily="34" charset="0"/>
                <a:cs typeface="Arial" panose="020B0604020202020204" pitchFamily="34" charset="0"/>
              </a:rPr>
              <a:t>Da: </a:t>
            </a:r>
            <a:r>
              <a:rPr lang="it-IT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Breganze</a:t>
            </a:r>
            <a:endParaRPr lang="it-IT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140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it-IT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Bassano</a:t>
            </a:r>
            <a:endParaRPr lang="it-IT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1400">
                <a:latin typeface="Arial" panose="020B0604020202020204" pitchFamily="34" charset="0"/>
                <a:cs typeface="Arial" panose="020B0604020202020204" pitchFamily="34" charset="0"/>
              </a:rPr>
              <a:t>Lunghezza: </a:t>
            </a:r>
            <a:r>
              <a:rPr lang="it-IT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15 km</a:t>
            </a:r>
            <a:endParaRPr lang="it-IT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7051040" y="5166995"/>
            <a:ext cx="1878965" cy="61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t-IT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35 Km</a:t>
            </a:r>
            <a:r>
              <a:rPr lang="it-IT" altLang="en-US" sz="2000" b="1" baseline="-25000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endParaRPr lang="it-IT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aperti</a:t>
            </a:r>
          </a:p>
        </p:txBody>
      </p:sp>
      <p:sp>
        <p:nvSpPr>
          <p:cNvPr id="2" name="Ovale 49"/>
          <p:cNvSpPr/>
          <p:nvPr/>
        </p:nvSpPr>
        <p:spPr>
          <a:xfrm>
            <a:off x="1188139" y="3779963"/>
            <a:ext cx="318410" cy="329932"/>
          </a:xfrm>
          <a:prstGeom prst="ellipse">
            <a:avLst/>
          </a:prstGeom>
          <a:solidFill>
            <a:schemeClr val="bg1"/>
          </a:solidFill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" name="Rectangles 3"/>
          <p:cNvSpPr/>
          <p:nvPr/>
        </p:nvSpPr>
        <p:spPr>
          <a:xfrm>
            <a:off x="4787900" y="4149090"/>
            <a:ext cx="1871980" cy="1699895"/>
          </a:xfrm>
          <a:prstGeom prst="rect">
            <a:avLst/>
          </a:prstGeom>
          <a:solidFill>
            <a:srgbClr val="000000">
              <a:alpha val="0"/>
            </a:srgbClr>
          </a:solidFill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23"/>
          <p:cNvSpPr txBox="1"/>
          <p:nvPr/>
        </p:nvSpPr>
        <p:spPr>
          <a:xfrm>
            <a:off x="7025005" y="4122420"/>
            <a:ext cx="1878330" cy="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t-IT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30% in trincea</a:t>
            </a:r>
            <a:endParaRPr lang="it-IT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7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15265" y="1194435"/>
            <a:ext cx="4236720" cy="2165985"/>
          </a:xfrm>
          <a:prstGeom prst="rect">
            <a:avLst/>
          </a:prstGeom>
          <a:ln w="41275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Immagine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20345" y="3753485"/>
            <a:ext cx="4179570" cy="1917065"/>
          </a:xfrm>
          <a:prstGeom prst="rect">
            <a:avLst/>
          </a:prstGeom>
          <a:ln w="41275">
            <a:solidFill>
              <a:schemeClr val="accent3">
                <a:lumMod val="75000"/>
              </a:schemeClr>
            </a:solidFill>
          </a:ln>
        </p:spPr>
      </p:pic>
      <p:sp>
        <p:nvSpPr>
          <p:cNvPr id="12" name="Rectangles 11"/>
          <p:cNvSpPr/>
          <p:nvPr/>
        </p:nvSpPr>
        <p:spPr>
          <a:xfrm>
            <a:off x="4660265" y="1172845"/>
            <a:ext cx="4248785" cy="21996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4794250" y="1490345"/>
            <a:ext cx="4011295" cy="159956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BARRIERE ANTIRUMORE IN VETRO</a:t>
            </a:r>
          </a:p>
          <a:p>
            <a:pPr algn="ctr"/>
            <a:endParaRPr lang="it-IT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8762</a:t>
            </a:r>
            <a:endParaRPr lang="it-IT" sz="3200" b="1" dirty="0" smtClean="0"/>
          </a:p>
          <a:p>
            <a:pPr algn="ctr"/>
            <a:endParaRPr lang="it-IT" sz="3200" b="1" dirty="0" smtClean="0"/>
          </a:p>
        </p:txBody>
      </p:sp>
      <p:sp>
        <p:nvSpPr>
          <p:cNvPr id="18" name="Rectangles 17"/>
          <p:cNvSpPr/>
          <p:nvPr/>
        </p:nvSpPr>
        <p:spPr>
          <a:xfrm>
            <a:off x="4643755" y="3739515"/>
            <a:ext cx="4248785" cy="196977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4"/>
          <p:cNvSpPr txBox="1"/>
          <p:nvPr/>
        </p:nvSpPr>
        <p:spPr>
          <a:xfrm>
            <a:off x="4777740" y="3913505"/>
            <a:ext cx="4011295" cy="132207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BARRIERE ANTIRUMORE IN CLS</a:t>
            </a:r>
          </a:p>
          <a:p>
            <a:pPr algn="ctr"/>
            <a:endParaRPr lang="it-IT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s 11"/>
          <p:cNvSpPr/>
          <p:nvPr/>
        </p:nvSpPr>
        <p:spPr>
          <a:xfrm>
            <a:off x="4676140" y="1459865"/>
            <a:ext cx="4248785" cy="177927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4801870" y="1562100"/>
            <a:ext cx="4011295" cy="159956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SUPERFICIE RINVERDITA A PRATO</a:t>
            </a:r>
          </a:p>
          <a:p>
            <a:pPr algn="ctr"/>
            <a:endParaRPr lang="it-IT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mq. </a:t>
            </a:r>
            <a:r>
              <a:rPr 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427.802</a:t>
            </a:r>
            <a:endParaRPr lang="it-IT" sz="1400" b="1" dirty="0" smtClean="0"/>
          </a:p>
          <a:p>
            <a:pPr algn="ctr"/>
            <a:endParaRPr lang="it-IT" sz="1400" b="1" dirty="0"/>
          </a:p>
        </p:txBody>
      </p:sp>
      <p:sp>
        <p:nvSpPr>
          <p:cNvPr id="18" name="Rectangles 17"/>
          <p:cNvSpPr/>
          <p:nvPr/>
        </p:nvSpPr>
        <p:spPr>
          <a:xfrm>
            <a:off x="4643755" y="3739515"/>
            <a:ext cx="4248785" cy="18751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4"/>
          <p:cNvSpPr txBox="1"/>
          <p:nvPr/>
        </p:nvSpPr>
        <p:spPr>
          <a:xfrm>
            <a:off x="4777740" y="3913505"/>
            <a:ext cx="4011295" cy="138366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ALBERI MESSI A DIMORA</a:t>
            </a:r>
          </a:p>
          <a:p>
            <a:pPr algn="ctr"/>
            <a:endParaRPr lang="it-IT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32.845</a:t>
            </a:r>
          </a:p>
        </p:txBody>
      </p:sp>
      <p:pic>
        <p:nvPicPr>
          <p:cNvPr id="4" name="Immagine 2"/>
          <p:cNvPicPr>
            <a:picLocks noChangeAspect="1"/>
          </p:cNvPicPr>
          <p:nvPr/>
        </p:nvPicPr>
        <p:blipFill rotWithShape="1">
          <a:blip r:embed="rId2"/>
          <a:srcRect l="48421" b="-448"/>
          <a:stretch>
            <a:fillRect/>
          </a:stretch>
        </p:blipFill>
        <p:spPr>
          <a:xfrm>
            <a:off x="885825" y="1502410"/>
            <a:ext cx="2810510" cy="4104005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55" y="1272540"/>
            <a:ext cx="4067175" cy="1470025"/>
          </a:xfrm>
        </p:spPr>
        <p:txBody>
          <a:bodyPr/>
          <a:lstStyle/>
          <a:p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Svincolo </a:t>
            </a:r>
            <a:r>
              <a:rPr lang="it-IT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Colceresa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5275580" y="1332865"/>
            <a:ext cx="3166745" cy="1275080"/>
            <a:chOff x="14032" y="7939"/>
            <a:chExt cx="4987" cy="2008"/>
          </a:xfrm>
        </p:grpSpPr>
        <p:pic>
          <p:nvPicPr>
            <p:cNvPr id="19" name="Immagine 18"/>
            <p:cNvPicPr>
              <a:picLocks noChangeAspect="1"/>
            </p:cNvPicPr>
            <p:nvPr userDrawn="1"/>
          </p:nvPicPr>
          <p:blipFill rotWithShape="1">
            <a:blip r:embed="rId2"/>
            <a:srcRect l="-17" r="-1" b="-568"/>
            <a:stretch>
              <a:fillRect/>
            </a:stretch>
          </p:blipFill>
          <p:spPr>
            <a:xfrm>
              <a:off x="14115" y="7939"/>
              <a:ext cx="4781" cy="2008"/>
            </a:xfrm>
            <a:prstGeom prst="rect">
              <a:avLst/>
            </a:prstGeom>
          </p:spPr>
        </p:pic>
        <p:sp>
          <p:nvSpPr>
            <p:cNvPr id="49" name="CasellaDiTesto 48"/>
            <p:cNvSpPr txBox="1"/>
            <p:nvPr userDrawn="1"/>
          </p:nvSpPr>
          <p:spPr>
            <a:xfrm>
              <a:off x="14032" y="9433"/>
              <a:ext cx="1703" cy="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/>
                <a:t>SVINCOLO BREGANZE</a:t>
              </a:r>
              <a:endParaRPr lang="it-IT" sz="600" b="1" dirty="0"/>
            </a:p>
          </p:txBody>
        </p:sp>
        <p:sp>
          <p:nvSpPr>
            <p:cNvPr id="50" name="CasellaDiTesto 49"/>
            <p:cNvSpPr txBox="1"/>
            <p:nvPr userDrawn="1"/>
          </p:nvSpPr>
          <p:spPr>
            <a:xfrm>
              <a:off x="17653" y="8455"/>
              <a:ext cx="136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/>
                <a:t>SVINCOLO BASSANO DEL GRAPPA OVEST</a:t>
              </a:r>
              <a:endParaRPr lang="it-IT" sz="600" b="1" dirty="0"/>
            </a:p>
          </p:txBody>
        </p:sp>
        <p:sp>
          <p:nvSpPr>
            <p:cNvPr id="51" name="CasellaDiTesto 50"/>
            <p:cNvSpPr txBox="1"/>
            <p:nvPr userDrawn="1"/>
          </p:nvSpPr>
          <p:spPr>
            <a:xfrm>
              <a:off x="16142" y="9214"/>
              <a:ext cx="177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/>
                <a:t>SVINCOLO COLCERESA - </a:t>
              </a:r>
            </a:p>
            <a:p>
              <a:r>
                <a:rPr lang="it-IT" sz="600" b="1" dirty="0" smtClean="0"/>
                <a:t>PIANEZZE -</a:t>
              </a:r>
              <a:r>
                <a:rPr lang="it-IT" sz="600" b="1" baseline="0" dirty="0" smtClean="0"/>
                <a:t> MAROSTICA</a:t>
              </a:r>
              <a:endParaRPr lang="it-IT" sz="600" b="1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6511290" y="1774825"/>
            <a:ext cx="1080135" cy="927100"/>
          </a:xfrm>
          <a:prstGeom prst="ellipse">
            <a:avLst/>
          </a:prstGeom>
          <a:noFill/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rcRect t="17691"/>
          <a:stretch>
            <a:fillRect/>
          </a:stretch>
        </p:blipFill>
        <p:spPr>
          <a:xfrm>
            <a:off x="1221740" y="3302000"/>
            <a:ext cx="6682740" cy="2517140"/>
          </a:xfrm>
          <a:prstGeom prst="rect">
            <a:avLst/>
          </a:prstGeom>
          <a:ln w="5715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805" y="1200785"/>
            <a:ext cx="4440555" cy="1731645"/>
          </a:xfrm>
        </p:spPr>
        <p:txBody>
          <a:bodyPr/>
          <a:lstStyle/>
          <a:p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Svincolo</a:t>
            </a:r>
            <a:b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Bassano del Grappa O.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5275580" y="1332865"/>
            <a:ext cx="3166745" cy="1275080"/>
            <a:chOff x="14032" y="7939"/>
            <a:chExt cx="4987" cy="2008"/>
          </a:xfrm>
        </p:grpSpPr>
        <p:pic>
          <p:nvPicPr>
            <p:cNvPr id="19" name="Immagine 18"/>
            <p:cNvPicPr>
              <a:picLocks noChangeAspect="1"/>
            </p:cNvPicPr>
            <p:nvPr userDrawn="1"/>
          </p:nvPicPr>
          <p:blipFill rotWithShape="1">
            <a:blip r:embed="rId2"/>
            <a:srcRect l="-17" r="-1" b="-568"/>
            <a:stretch>
              <a:fillRect/>
            </a:stretch>
          </p:blipFill>
          <p:spPr>
            <a:xfrm>
              <a:off x="14115" y="7939"/>
              <a:ext cx="4781" cy="2008"/>
            </a:xfrm>
            <a:prstGeom prst="rect">
              <a:avLst/>
            </a:prstGeom>
          </p:spPr>
        </p:pic>
        <p:sp>
          <p:nvSpPr>
            <p:cNvPr id="49" name="CasellaDiTesto 48"/>
            <p:cNvSpPr txBox="1"/>
            <p:nvPr userDrawn="1"/>
          </p:nvSpPr>
          <p:spPr>
            <a:xfrm>
              <a:off x="14032" y="9433"/>
              <a:ext cx="1703" cy="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/>
                <a:t>SVINCOLO BREGANZE</a:t>
              </a:r>
              <a:endParaRPr lang="it-IT" sz="600" b="1" dirty="0"/>
            </a:p>
          </p:txBody>
        </p:sp>
        <p:sp>
          <p:nvSpPr>
            <p:cNvPr id="50" name="CasellaDiTesto 49"/>
            <p:cNvSpPr txBox="1"/>
            <p:nvPr userDrawn="1"/>
          </p:nvSpPr>
          <p:spPr>
            <a:xfrm>
              <a:off x="17653" y="8455"/>
              <a:ext cx="136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/>
                <a:t>SVINCOLO BASSANO DEL GRAPPA OVEST</a:t>
              </a:r>
              <a:endParaRPr lang="it-IT" sz="600" b="1" dirty="0"/>
            </a:p>
          </p:txBody>
        </p:sp>
        <p:sp>
          <p:nvSpPr>
            <p:cNvPr id="51" name="CasellaDiTesto 50"/>
            <p:cNvSpPr txBox="1"/>
            <p:nvPr userDrawn="1"/>
          </p:nvSpPr>
          <p:spPr>
            <a:xfrm>
              <a:off x="16142" y="9214"/>
              <a:ext cx="177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/>
                <a:t>SVINCOLO COLCERESA - </a:t>
              </a:r>
            </a:p>
            <a:p>
              <a:r>
                <a:rPr lang="it-IT" sz="600" b="1" dirty="0" smtClean="0"/>
                <a:t>PIANEZZE -</a:t>
              </a:r>
              <a:r>
                <a:rPr lang="it-IT" sz="600" b="1" baseline="0" dirty="0" smtClean="0"/>
                <a:t> MAROSTICA</a:t>
              </a:r>
              <a:endParaRPr lang="it-IT" sz="600" b="1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7473315" y="1235710"/>
            <a:ext cx="1080135" cy="927100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 descr="Immagine che contiene erba, scena, strada, esterni&#10;&#10;Descrizione generata automaticament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t="23889" r="6113" b="13757"/>
          <a:stretch>
            <a:fillRect/>
          </a:stretch>
        </p:blipFill>
        <p:spPr>
          <a:xfrm>
            <a:off x="1401228" y="3267210"/>
            <a:ext cx="6362700" cy="25446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25" y="1487805"/>
            <a:ext cx="4440555" cy="1731645"/>
          </a:xfrm>
        </p:spPr>
        <p:txBody>
          <a:bodyPr/>
          <a:lstStyle/>
          <a:p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Viadotto</a:t>
            </a:r>
            <a:b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BRENTA</a:t>
            </a:r>
            <a:endParaRPr lang="it-IT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9"/>
          <p:cNvPicPr>
            <a:picLocks noChangeAspect="1"/>
          </p:cNvPicPr>
          <p:nvPr/>
        </p:nvPicPr>
        <p:blipFill rotWithShape="1">
          <a:blip r:embed="rId2"/>
          <a:srcRect l="13653" t="501" r="21069" b="58562"/>
          <a:stretch>
            <a:fillRect/>
          </a:stretch>
        </p:blipFill>
        <p:spPr>
          <a:xfrm>
            <a:off x="1313180" y="3843655"/>
            <a:ext cx="6539865" cy="1996440"/>
          </a:xfrm>
          <a:prstGeom prst="rect">
            <a:avLst/>
          </a:prstGeom>
        </p:spPr>
      </p:pic>
      <p:sp>
        <p:nvSpPr>
          <p:cNvPr id="12" name="Rectangles 11"/>
          <p:cNvSpPr/>
          <p:nvPr/>
        </p:nvSpPr>
        <p:spPr>
          <a:xfrm>
            <a:off x="4676140" y="1459865"/>
            <a:ext cx="4248785" cy="177927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4"/>
          <p:cNvSpPr txBox="1"/>
          <p:nvPr/>
        </p:nvSpPr>
        <p:spPr>
          <a:xfrm>
            <a:off x="4801870" y="1633855"/>
            <a:ext cx="4011295" cy="150685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n. campate:</a:t>
            </a: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it-IT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434</a:t>
            </a:r>
          </a:p>
          <a:p>
            <a:pPr algn="ctr"/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Peso tot. struttura metallica ton. 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3.697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25" y="1487805"/>
            <a:ext cx="4440555" cy="1731645"/>
          </a:xfrm>
        </p:spPr>
        <p:txBody>
          <a:bodyPr/>
          <a:lstStyle/>
          <a:p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Ponti</a:t>
            </a:r>
            <a:b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en-US" b="1">
                <a:latin typeface="Arial" panose="020B0604020202020204" pitchFamily="34" charset="0"/>
                <a:cs typeface="Arial" panose="020B0604020202020204" pitchFamily="34" charset="0"/>
              </a:rPr>
              <a:t>Viadotti</a:t>
            </a:r>
            <a:endParaRPr lang="it-IT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s 11"/>
          <p:cNvSpPr/>
          <p:nvPr/>
        </p:nvSpPr>
        <p:spPr>
          <a:xfrm>
            <a:off x="4676140" y="1459865"/>
            <a:ext cx="4248785" cy="177927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4"/>
          <p:cNvSpPr txBox="1"/>
          <p:nvPr/>
        </p:nvSpPr>
        <p:spPr>
          <a:xfrm>
            <a:off x="4801870" y="1633855"/>
            <a:ext cx="4011295" cy="144526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Viadotto Silan</a:t>
            </a:r>
            <a:endParaRPr lang="it-IT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168</a:t>
            </a:r>
            <a:endParaRPr lang="it-IT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Ponte sul laverda</a:t>
            </a:r>
          </a:p>
          <a:p>
            <a:pPr algn="r"/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m.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</a:t>
            </a:r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85" y="3678555"/>
            <a:ext cx="2989580" cy="210947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10668" r="20801"/>
          <a:stretch>
            <a:fillRect/>
          </a:stretch>
        </p:blipFill>
        <p:spPr>
          <a:xfrm>
            <a:off x="5296535" y="3566795"/>
            <a:ext cx="3128645" cy="233997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99860" y="5467985"/>
            <a:ext cx="2440305" cy="33718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chemeClr val="accent3">
                <a:lumMod val="75000"/>
              </a:schemeClr>
            </a:solidFill>
            <a:prstDash val="solid"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Ponte sul laverda</a:t>
            </a:r>
            <a:endParaRPr lang="it-IT" sz="3200" b="1" dirty="0" smtClean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CasellaDiTesto 4"/>
          <p:cNvSpPr txBox="1"/>
          <p:nvPr/>
        </p:nvSpPr>
        <p:spPr>
          <a:xfrm>
            <a:off x="168910" y="5379720"/>
            <a:ext cx="2440305" cy="33718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chemeClr val="accent3">
                <a:lumMod val="75000"/>
              </a:schemeClr>
            </a:solidFill>
            <a:prstDash val="solid"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Viadotto Silan</a:t>
            </a:r>
            <a:endParaRPr lang="it-IT" sz="3200" b="1" dirty="0" smtClean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327</Words>
  <Application>Microsoft Office PowerPoint</Application>
  <PresentationFormat>Presentazione su schermo (4:3)</PresentationFormat>
  <Paragraphs>141</Paragraphs>
  <Slides>15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Arial Narrow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Svincolo Colceresa</vt:lpstr>
      <vt:lpstr>Svincolo  Bassano del Grappa O.</vt:lpstr>
      <vt:lpstr>Viadotto BRENTA</vt:lpstr>
      <vt:lpstr>Ponti Viadotti</vt:lpstr>
      <vt:lpstr>Gallerie Artificiali</vt:lpstr>
      <vt:lpstr>Centro Direzionale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Manuel Martinelli</dc:creator>
  <cp:lastModifiedBy>Regione del Veneto</cp:lastModifiedBy>
  <cp:revision>27</cp:revision>
  <dcterms:created xsi:type="dcterms:W3CDTF">2020-11-16T09:14:00Z</dcterms:created>
  <dcterms:modified xsi:type="dcterms:W3CDTF">2020-11-18T08:41:55Z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